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57" r:id="rId3"/>
    <p:sldId id="299" r:id="rId4"/>
    <p:sldId id="260" r:id="rId5"/>
    <p:sldId id="294" r:id="rId6"/>
    <p:sldId id="298"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CF0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1" autoAdjust="0"/>
    <p:restoredTop sz="94636" autoAdjust="0"/>
  </p:normalViewPr>
  <p:slideViewPr>
    <p:cSldViewPr>
      <p:cViewPr>
        <p:scale>
          <a:sx n="70" d="100"/>
          <a:sy n="70" d="100"/>
        </p:scale>
        <p:origin x="-1324" y="1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DD4F9F-1897-473D-9586-7617CF18E5AD}" type="datetimeFigureOut">
              <a:rPr lang="el-GR"/>
              <a:pPr>
                <a:defRPr/>
              </a:pPr>
              <a:t>3/1/2019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2473EFA-90E2-40DE-AF8D-C84A82D95811}" type="slidenum">
              <a:rPr lang="el-GR"/>
              <a:pPr>
                <a:defRPr/>
              </a:pPr>
              <a:t>‹#›</a:t>
            </a:fld>
            <a:endParaRPr lang="el-GR"/>
          </a:p>
        </p:txBody>
      </p:sp>
    </p:spTree>
    <p:extLst>
      <p:ext uri="{BB962C8B-B14F-4D97-AF65-F5344CB8AC3E}">
        <p14:creationId xmlns:p14="http://schemas.microsoft.com/office/powerpoint/2010/main" val="79666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C346E6B-F81A-41A4-825E-A7DE05C5FFF4}" type="datetime1">
              <a:rPr lang="en-US"/>
              <a:pPr>
                <a:defRPr/>
              </a:pPr>
              <a:t>03-Jan-19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2A2172-689B-4469-9EA5-10874EC40D56}" type="slidenum">
              <a:rPr lang="en-US"/>
              <a:pPr>
                <a:defRPr/>
              </a:pPr>
              <a:t>‹#›</a:t>
            </a:fld>
            <a:endParaRPr lang="en-US"/>
          </a:p>
        </p:txBody>
      </p:sp>
    </p:spTree>
    <p:extLst>
      <p:ext uri="{BB962C8B-B14F-4D97-AF65-F5344CB8AC3E}">
        <p14:creationId xmlns:p14="http://schemas.microsoft.com/office/powerpoint/2010/main" val="340413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3863E2-4FCF-4FBA-A69B-D582BD45DF93}" type="datetime1">
              <a:rPr lang="en-US"/>
              <a:pPr>
                <a:defRPr/>
              </a:pPr>
              <a:t>03-Jan-19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798CF2-A7AB-4D13-B3D8-7D62C319449D}" type="slidenum">
              <a:rPr lang="en-US"/>
              <a:pPr>
                <a:defRPr/>
              </a:pPr>
              <a:t>‹#›</a:t>
            </a:fld>
            <a:endParaRPr lang="en-US"/>
          </a:p>
        </p:txBody>
      </p:sp>
    </p:spTree>
    <p:extLst>
      <p:ext uri="{BB962C8B-B14F-4D97-AF65-F5344CB8AC3E}">
        <p14:creationId xmlns:p14="http://schemas.microsoft.com/office/powerpoint/2010/main" val="335598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208AFC-299E-4525-BCCC-D2EDDC7258C7}" type="datetime1">
              <a:rPr lang="en-US"/>
              <a:pPr>
                <a:defRPr/>
              </a:pPr>
              <a:t>03-Jan-19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1FEE4A-2739-4F31-B4D2-9D173C6D7F18}" type="slidenum">
              <a:rPr lang="en-US"/>
              <a:pPr>
                <a:defRPr/>
              </a:pPr>
              <a:t>‹#›</a:t>
            </a:fld>
            <a:endParaRPr lang="en-US"/>
          </a:p>
        </p:txBody>
      </p:sp>
    </p:spTree>
    <p:extLst>
      <p:ext uri="{BB962C8B-B14F-4D97-AF65-F5344CB8AC3E}">
        <p14:creationId xmlns:p14="http://schemas.microsoft.com/office/powerpoint/2010/main" val="70212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E372D4-FAE8-4A02-8536-3A63E916D7F5}" type="datetime1">
              <a:rPr lang="en-US"/>
              <a:pPr>
                <a:defRPr/>
              </a:pPr>
              <a:t>03-Jan-19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BFC30B-EBC8-4D2B-928F-66132A5F0FAD}" type="slidenum">
              <a:rPr lang="en-US"/>
              <a:pPr>
                <a:defRPr/>
              </a:pPr>
              <a:t>‹#›</a:t>
            </a:fld>
            <a:endParaRPr lang="en-US"/>
          </a:p>
        </p:txBody>
      </p:sp>
    </p:spTree>
    <p:extLst>
      <p:ext uri="{BB962C8B-B14F-4D97-AF65-F5344CB8AC3E}">
        <p14:creationId xmlns:p14="http://schemas.microsoft.com/office/powerpoint/2010/main" val="381435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069163-AC15-4E20-BDE0-685C6487138A}" type="datetime1">
              <a:rPr lang="en-US"/>
              <a:pPr>
                <a:defRPr/>
              </a:pPr>
              <a:t>03-Jan-19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00AA22-BC73-4F6C-8215-E90FF7B6AA46}" type="slidenum">
              <a:rPr lang="en-US"/>
              <a:pPr>
                <a:defRPr/>
              </a:pPr>
              <a:t>‹#›</a:t>
            </a:fld>
            <a:endParaRPr lang="en-US"/>
          </a:p>
        </p:txBody>
      </p:sp>
    </p:spTree>
    <p:extLst>
      <p:ext uri="{BB962C8B-B14F-4D97-AF65-F5344CB8AC3E}">
        <p14:creationId xmlns:p14="http://schemas.microsoft.com/office/powerpoint/2010/main" val="75852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D1A2F9-8700-4310-9240-72A4A1967FE8}" type="datetime1">
              <a:rPr lang="en-US"/>
              <a:pPr>
                <a:defRPr/>
              </a:pPr>
              <a:t>03-Jan-19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A174CB-8AEA-4887-9698-18A332212ABE}" type="slidenum">
              <a:rPr lang="en-US"/>
              <a:pPr>
                <a:defRPr/>
              </a:pPr>
              <a:t>‹#›</a:t>
            </a:fld>
            <a:endParaRPr lang="en-US"/>
          </a:p>
        </p:txBody>
      </p:sp>
    </p:spTree>
    <p:extLst>
      <p:ext uri="{BB962C8B-B14F-4D97-AF65-F5344CB8AC3E}">
        <p14:creationId xmlns:p14="http://schemas.microsoft.com/office/powerpoint/2010/main" val="60020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279BD7-B1B4-4227-8399-DCCDC473FDF2}" type="datetime1">
              <a:rPr lang="en-US"/>
              <a:pPr>
                <a:defRPr/>
              </a:pPr>
              <a:t>03-Jan-19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86DF12-1E26-4635-9097-FF31D3F4173B}" type="slidenum">
              <a:rPr lang="en-US"/>
              <a:pPr>
                <a:defRPr/>
              </a:pPr>
              <a:t>‹#›</a:t>
            </a:fld>
            <a:endParaRPr lang="en-US"/>
          </a:p>
        </p:txBody>
      </p:sp>
    </p:spTree>
    <p:extLst>
      <p:ext uri="{BB962C8B-B14F-4D97-AF65-F5344CB8AC3E}">
        <p14:creationId xmlns:p14="http://schemas.microsoft.com/office/powerpoint/2010/main" val="95395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D5D9C04-7990-4EDB-8D42-55024F4C065E}" type="datetime1">
              <a:rPr lang="en-US"/>
              <a:pPr>
                <a:defRPr/>
              </a:pPr>
              <a:t>03-Jan-19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B6CFD4-6BE7-4D54-84EB-D51611F22040}" type="slidenum">
              <a:rPr lang="en-US"/>
              <a:pPr>
                <a:defRPr/>
              </a:pPr>
              <a:t>‹#›</a:t>
            </a:fld>
            <a:endParaRPr lang="en-US"/>
          </a:p>
        </p:txBody>
      </p:sp>
    </p:spTree>
    <p:extLst>
      <p:ext uri="{BB962C8B-B14F-4D97-AF65-F5344CB8AC3E}">
        <p14:creationId xmlns:p14="http://schemas.microsoft.com/office/powerpoint/2010/main" val="273430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FC75A6-28CD-4693-9677-39AFFD88CE21}" type="datetime1">
              <a:rPr lang="en-US"/>
              <a:pPr>
                <a:defRPr/>
              </a:pPr>
              <a:t>03-Jan-19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B7FA3EC-9B2F-42F2-889B-B02E52C90599}" type="slidenum">
              <a:rPr lang="en-US"/>
              <a:pPr>
                <a:defRPr/>
              </a:pPr>
              <a:t>‹#›</a:t>
            </a:fld>
            <a:endParaRPr lang="en-US"/>
          </a:p>
        </p:txBody>
      </p:sp>
    </p:spTree>
    <p:extLst>
      <p:ext uri="{BB962C8B-B14F-4D97-AF65-F5344CB8AC3E}">
        <p14:creationId xmlns:p14="http://schemas.microsoft.com/office/powerpoint/2010/main" val="122800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6E3CFB-D6C0-4EC7-929F-5EF09AE440E5}" type="datetime1">
              <a:rPr lang="en-US"/>
              <a:pPr>
                <a:defRPr/>
              </a:pPr>
              <a:t>03-Jan-19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734223-866B-4250-A177-90F6B08BC60C}" type="slidenum">
              <a:rPr lang="en-US"/>
              <a:pPr>
                <a:defRPr/>
              </a:pPr>
              <a:t>‹#›</a:t>
            </a:fld>
            <a:endParaRPr lang="en-US"/>
          </a:p>
        </p:txBody>
      </p:sp>
    </p:spTree>
    <p:extLst>
      <p:ext uri="{BB962C8B-B14F-4D97-AF65-F5344CB8AC3E}">
        <p14:creationId xmlns:p14="http://schemas.microsoft.com/office/powerpoint/2010/main" val="734527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3691BF-7B05-4C01-81DE-2509B50ECEFB}" type="datetime1">
              <a:rPr lang="en-US"/>
              <a:pPr>
                <a:defRPr/>
              </a:pPr>
              <a:t>03-Jan-19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481E28-1E27-45E0-BC39-C885567CDD1D}" type="slidenum">
              <a:rPr lang="en-US"/>
              <a:pPr>
                <a:defRPr/>
              </a:pPr>
              <a:t>‹#›</a:t>
            </a:fld>
            <a:endParaRPr lang="en-US"/>
          </a:p>
        </p:txBody>
      </p:sp>
    </p:spTree>
    <p:extLst>
      <p:ext uri="{BB962C8B-B14F-4D97-AF65-F5344CB8AC3E}">
        <p14:creationId xmlns:p14="http://schemas.microsoft.com/office/powerpoint/2010/main" val="75879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1543126-6EC3-4C93-8A16-C11B8D8C9286}" type="datetime1">
              <a:rPr lang="en-US"/>
              <a:pPr>
                <a:defRPr/>
              </a:pPr>
              <a:t>03-Jan-19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7A230CE-F3AB-49FD-B4A2-777447C523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9464" y="914400"/>
            <a:ext cx="8263467" cy="1231106"/>
          </a:xfrm>
          <a:prstGeom prst="rect">
            <a:avLst/>
          </a:prstGeom>
        </p:spPr>
        <p:txBody>
          <a:bodyPr wrap="square">
            <a:spAutoFit/>
          </a:bodyPr>
          <a:lstStyle/>
          <a:p>
            <a:pPr marL="342900" indent="-342900" algn="ctr" fontAlgn="auto">
              <a:spcBef>
                <a:spcPts val="0"/>
              </a:spcBef>
              <a:spcAft>
                <a:spcPts val="0"/>
              </a:spcAft>
              <a:defRPr/>
            </a:pPr>
            <a:r>
              <a:rPr lang="en-US" sz="2500" b="1" cap="all" dirty="0" smtClean="0">
                <a:solidFill>
                  <a:srgbClr val="002060"/>
                </a:solidFill>
                <a:latin typeface="Century Schoolbook" panose="02040604050505020304" pitchFamily="18" charset="0"/>
              </a:rPr>
              <a:t>Industrial property for sale</a:t>
            </a:r>
          </a:p>
          <a:p>
            <a:pPr marL="342900" indent="-342900" algn="ctr" fontAlgn="auto">
              <a:spcBef>
                <a:spcPts val="0"/>
              </a:spcBef>
              <a:spcAft>
                <a:spcPts val="0"/>
              </a:spcAft>
              <a:defRPr/>
            </a:pPr>
            <a:r>
              <a:rPr lang="en-US" sz="2500" b="1" cap="all" dirty="0" smtClean="0">
                <a:solidFill>
                  <a:srgbClr val="002060"/>
                </a:solidFill>
                <a:latin typeface="Century Schoolbook" panose="02040604050505020304" pitchFamily="18" charset="0"/>
              </a:rPr>
              <a:t>/ BUCHAREST – MILITARI AREA</a:t>
            </a:r>
          </a:p>
          <a:p>
            <a:pPr marL="342900" indent="-342900" algn="ctr" fontAlgn="auto">
              <a:spcBef>
                <a:spcPts val="0"/>
              </a:spcBef>
              <a:spcAft>
                <a:spcPts val="0"/>
              </a:spcAft>
              <a:defRPr/>
            </a:pPr>
            <a:endParaRPr lang="en-US" sz="1200" b="1" cap="all" dirty="0">
              <a:solidFill>
                <a:srgbClr val="002060"/>
              </a:solidFill>
              <a:latin typeface="Century Schoolbook" panose="02040604050505020304" pitchFamily="18" charset="0"/>
            </a:endParaRPr>
          </a:p>
          <a:p>
            <a:pPr marL="342900" indent="-342900" algn="r" fontAlgn="auto">
              <a:spcBef>
                <a:spcPts val="0"/>
              </a:spcBef>
              <a:spcAft>
                <a:spcPts val="0"/>
              </a:spcAft>
              <a:defRPr/>
            </a:pPr>
            <a:r>
              <a:rPr lang="en-US" sz="1200" b="1" cap="all" dirty="0" smtClean="0">
                <a:solidFill>
                  <a:srgbClr val="002060"/>
                </a:solidFill>
                <a:latin typeface="Century Schoolbook" panose="02040604050505020304" pitchFamily="18" charset="0"/>
              </a:rPr>
              <a:t>January 2019</a:t>
            </a:r>
            <a:endParaRPr lang="en-US" sz="1200" b="1" cap="all" dirty="0">
              <a:solidFill>
                <a:srgbClr val="002060"/>
              </a:solidFill>
              <a:latin typeface="Century Schoolbook" panose="02040604050505020304" pitchFamily="18" charset="0"/>
            </a:endParaRPr>
          </a:p>
        </p:txBody>
      </p:sp>
      <p:pic>
        <p:nvPicPr>
          <p:cNvPr id="3" name="Picture 3" descr="Y:\COMMON_FOLDER\Despec\Analysis\pic\Militari,_Bucharest,_Romania_-_panoramio_(15).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9465" y="2209800"/>
            <a:ext cx="8263467"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228600"/>
            <a:ext cx="5181600" cy="411163"/>
          </a:xfrm>
        </p:spPr>
        <p:txBody>
          <a:bodyPr/>
          <a:lstStyle/>
          <a:p>
            <a:pPr algn="l" eaLnBrk="1" hangingPunct="1"/>
            <a:r>
              <a:rPr lang="en-US" altLang="en-US" sz="2000" b="1" dirty="0" smtClean="0">
                <a:solidFill>
                  <a:srgbClr val="002060"/>
                </a:solidFill>
              </a:rPr>
              <a:t>PROPERTY INFO</a:t>
            </a:r>
            <a:endParaRPr lang="en-US" altLang="en-US" sz="2000" dirty="0" smtClean="0">
              <a:solidFill>
                <a:srgbClr val="002060"/>
              </a:solidFill>
              <a:latin typeface="Arial" charset="0"/>
              <a:cs typeface="Arial" charset="0"/>
            </a:endParaRPr>
          </a:p>
        </p:txBody>
      </p:sp>
      <p:sp>
        <p:nvSpPr>
          <p:cNvPr id="2836" name="TextBox 2835"/>
          <p:cNvSpPr txBox="1"/>
          <p:nvPr/>
        </p:nvSpPr>
        <p:spPr>
          <a:xfrm>
            <a:off x="1066800" y="990600"/>
            <a:ext cx="7620000" cy="1438855"/>
          </a:xfrm>
          <a:prstGeom prst="rect">
            <a:avLst/>
          </a:prstGeom>
          <a:noFill/>
        </p:spPr>
        <p:txBody>
          <a:bodyPr wrap="square" rtlCol="0">
            <a:spAutoFit/>
          </a:bodyPr>
          <a:lstStyle/>
          <a:p>
            <a:pPr algn="just"/>
            <a:r>
              <a:rPr lang="en-US" sz="1250" dirty="0">
                <a:solidFill>
                  <a:srgbClr val="1F497D"/>
                </a:solidFill>
                <a:latin typeface="+mj-lt"/>
                <a:cs typeface="Arial" pitchFamily="34" charset="0"/>
              </a:rPr>
              <a:t>The property is located </a:t>
            </a:r>
            <a:r>
              <a:rPr lang="en-US" sz="1250" dirty="0" smtClean="0">
                <a:solidFill>
                  <a:srgbClr val="1F497D"/>
                </a:solidFill>
                <a:latin typeface="+mj-lt"/>
                <a:cs typeface="Arial" pitchFamily="34" charset="0"/>
              </a:rPr>
              <a:t>in a mixed use, highly attractive location on 44-50 </a:t>
            </a:r>
            <a:r>
              <a:rPr lang="en-US" sz="1250" dirty="0" err="1">
                <a:solidFill>
                  <a:srgbClr val="1F497D"/>
                </a:solidFill>
                <a:latin typeface="+mj-lt"/>
                <a:cs typeface="Arial" pitchFamily="34" charset="0"/>
              </a:rPr>
              <a:t>Drumul</a:t>
            </a:r>
            <a:r>
              <a:rPr lang="en-US" sz="1250" dirty="0">
                <a:solidFill>
                  <a:srgbClr val="1F497D"/>
                </a:solidFill>
                <a:latin typeface="+mj-lt"/>
                <a:cs typeface="Arial" pitchFamily="34" charset="0"/>
              </a:rPr>
              <a:t> </a:t>
            </a:r>
            <a:r>
              <a:rPr lang="en-US" sz="1250" dirty="0" err="1">
                <a:solidFill>
                  <a:srgbClr val="1F497D"/>
                </a:solidFill>
                <a:latin typeface="+mj-lt"/>
                <a:cs typeface="Arial" pitchFamily="34" charset="0"/>
              </a:rPr>
              <a:t>Osiei</a:t>
            </a:r>
            <a:r>
              <a:rPr lang="en-US" sz="1250" dirty="0">
                <a:solidFill>
                  <a:srgbClr val="1F497D"/>
                </a:solidFill>
                <a:latin typeface="+mj-lt"/>
                <a:cs typeface="Arial" pitchFamily="34" charset="0"/>
              </a:rPr>
              <a:t> street, 6th </a:t>
            </a:r>
            <a:r>
              <a:rPr lang="en-US" sz="1250" dirty="0" smtClean="0">
                <a:solidFill>
                  <a:srgbClr val="1F497D"/>
                </a:solidFill>
                <a:latin typeface="+mj-lt"/>
                <a:cs typeface="Arial" pitchFamily="34" charset="0"/>
              </a:rPr>
              <a:t>district, </a:t>
            </a:r>
            <a:r>
              <a:rPr lang="en-US" sz="1250" dirty="0">
                <a:solidFill>
                  <a:srgbClr val="1F497D"/>
                </a:solidFill>
                <a:latin typeface="+mj-lt"/>
                <a:cs typeface="Arial" pitchFamily="34" charset="0"/>
              </a:rPr>
              <a:t>Bucharest</a:t>
            </a:r>
            <a:r>
              <a:rPr lang="en-US" sz="1250" dirty="0" smtClean="0">
                <a:solidFill>
                  <a:srgbClr val="1F497D"/>
                </a:solidFill>
                <a:latin typeface="+mj-lt"/>
                <a:cs typeface="Arial" pitchFamily="34" charset="0"/>
              </a:rPr>
              <a:t>, on </a:t>
            </a:r>
            <a:r>
              <a:rPr lang="en-US" sz="1250" dirty="0">
                <a:solidFill>
                  <a:srgbClr val="1F497D"/>
                </a:solidFill>
                <a:latin typeface="+mj-lt"/>
                <a:cs typeface="Arial" pitchFamily="34" charset="0"/>
              </a:rPr>
              <a:t>a plot of land of 17,824 </a:t>
            </a:r>
            <a:r>
              <a:rPr lang="en-US" sz="1250" dirty="0" err="1" smtClean="0">
                <a:solidFill>
                  <a:srgbClr val="1F497D"/>
                </a:solidFill>
                <a:latin typeface="+mj-lt"/>
                <a:cs typeface="Arial" pitchFamily="34" charset="0"/>
              </a:rPr>
              <a:t>sqm</a:t>
            </a:r>
            <a:r>
              <a:rPr lang="en-US" sz="1250" dirty="0" smtClean="0">
                <a:solidFill>
                  <a:srgbClr val="1F497D"/>
                </a:solidFill>
                <a:latin typeface="+mj-lt"/>
                <a:cs typeface="Arial" pitchFamily="34" charset="0"/>
              </a:rPr>
              <a:t>. Large office developments (West Gate), residential (</a:t>
            </a:r>
            <a:r>
              <a:rPr lang="en-US" sz="1250" dirty="0" err="1" smtClean="0">
                <a:solidFill>
                  <a:srgbClr val="1F497D"/>
                </a:solidFill>
                <a:latin typeface="+mj-lt"/>
                <a:cs typeface="Arial" pitchFamily="34" charset="0"/>
              </a:rPr>
              <a:t>Militari</a:t>
            </a:r>
            <a:r>
              <a:rPr lang="en-US" sz="1250" dirty="0" smtClean="0">
                <a:solidFill>
                  <a:srgbClr val="1F497D"/>
                </a:solidFill>
                <a:latin typeface="+mj-lt"/>
                <a:cs typeface="Arial" pitchFamily="34" charset="0"/>
              </a:rPr>
              <a:t> Residence) and commercial developments in walking distance (Military Shopping Center, Metro, Arabesque) </a:t>
            </a:r>
            <a:endParaRPr lang="en-US" sz="1250" dirty="0">
              <a:solidFill>
                <a:srgbClr val="1F497D"/>
              </a:solidFill>
              <a:latin typeface="+mj-lt"/>
              <a:cs typeface="Arial" pitchFamily="34" charset="0"/>
            </a:endParaRPr>
          </a:p>
          <a:p>
            <a:pPr algn="just"/>
            <a:r>
              <a:rPr lang="en-US" sz="1250" dirty="0">
                <a:solidFill>
                  <a:srgbClr val="1F497D"/>
                </a:solidFill>
                <a:latin typeface="+mj-lt"/>
                <a:cs typeface="Arial" pitchFamily="34" charset="0"/>
              </a:rPr>
              <a:t>The property consist in:</a:t>
            </a:r>
          </a:p>
          <a:p>
            <a:pPr marL="285750" indent="-285750" algn="just">
              <a:buFontTx/>
              <a:buChar char="-"/>
            </a:pPr>
            <a:r>
              <a:rPr lang="en-US" sz="1250" dirty="0" smtClean="0">
                <a:solidFill>
                  <a:srgbClr val="1F497D"/>
                </a:solidFill>
                <a:latin typeface="+mj-lt"/>
                <a:cs typeface="Arial" pitchFamily="34" charset="0"/>
              </a:rPr>
              <a:t>Administrative / office building: usable </a:t>
            </a:r>
            <a:r>
              <a:rPr lang="en-US" sz="1250" dirty="0">
                <a:solidFill>
                  <a:srgbClr val="1F497D"/>
                </a:solidFill>
                <a:latin typeface="+mj-lt"/>
                <a:cs typeface="Arial" pitchFamily="34" charset="0"/>
              </a:rPr>
              <a:t>surface of 2,330 </a:t>
            </a:r>
            <a:r>
              <a:rPr lang="en-US" sz="1250" dirty="0" err="1">
                <a:solidFill>
                  <a:srgbClr val="1F497D"/>
                </a:solidFill>
                <a:latin typeface="+mj-lt"/>
                <a:cs typeface="Arial" pitchFamily="34" charset="0"/>
              </a:rPr>
              <a:t>sqm</a:t>
            </a:r>
            <a:r>
              <a:rPr lang="en-US" sz="1250" dirty="0">
                <a:solidFill>
                  <a:srgbClr val="1F497D"/>
                </a:solidFill>
                <a:latin typeface="+mj-lt"/>
                <a:cs typeface="Arial" pitchFamily="34" charset="0"/>
              </a:rPr>
              <a:t> plus terraces and </a:t>
            </a:r>
            <a:r>
              <a:rPr lang="en-US" sz="1250" dirty="0" smtClean="0">
                <a:solidFill>
                  <a:srgbClr val="1F497D"/>
                </a:solidFill>
                <a:latin typeface="+mj-lt"/>
                <a:cs typeface="Arial" pitchFamily="34" charset="0"/>
              </a:rPr>
              <a:t>basement </a:t>
            </a:r>
            <a:r>
              <a:rPr lang="en-US" sz="1250" dirty="0">
                <a:solidFill>
                  <a:srgbClr val="1F497D"/>
                </a:solidFill>
                <a:latin typeface="+mj-lt"/>
                <a:cs typeface="Arial" pitchFamily="34" charset="0"/>
              </a:rPr>
              <a:t>of another 530 </a:t>
            </a:r>
            <a:r>
              <a:rPr lang="en-US" sz="1250" dirty="0" err="1">
                <a:solidFill>
                  <a:srgbClr val="1F497D"/>
                </a:solidFill>
                <a:latin typeface="+mj-lt"/>
                <a:cs typeface="Arial" pitchFamily="34" charset="0"/>
              </a:rPr>
              <a:t>sqm</a:t>
            </a:r>
            <a:endParaRPr lang="en-US" sz="1250" dirty="0">
              <a:solidFill>
                <a:srgbClr val="1F497D"/>
              </a:solidFill>
              <a:latin typeface="+mj-lt"/>
              <a:cs typeface="Arial" pitchFamily="34" charset="0"/>
            </a:endParaRPr>
          </a:p>
          <a:p>
            <a:pPr marL="285750" indent="-285750" algn="just">
              <a:buFontTx/>
              <a:buChar char="-"/>
            </a:pPr>
            <a:r>
              <a:rPr lang="en-US" sz="1250" dirty="0" smtClean="0">
                <a:solidFill>
                  <a:srgbClr val="1F497D"/>
                </a:solidFill>
                <a:latin typeface="+mj-lt"/>
                <a:cs typeface="Arial" pitchFamily="34" charset="0"/>
              </a:rPr>
              <a:t>Warehouse: </a:t>
            </a:r>
            <a:r>
              <a:rPr lang="en-US" sz="1250" dirty="0">
                <a:solidFill>
                  <a:srgbClr val="1F497D"/>
                </a:solidFill>
                <a:latin typeface="+mj-lt"/>
                <a:cs typeface="Arial" pitchFamily="34" charset="0"/>
              </a:rPr>
              <a:t>usable surface of 3,123 </a:t>
            </a:r>
            <a:r>
              <a:rPr lang="en-US" sz="1250" dirty="0" err="1">
                <a:solidFill>
                  <a:srgbClr val="1F497D"/>
                </a:solidFill>
                <a:latin typeface="+mj-lt"/>
                <a:cs typeface="Arial" pitchFamily="34" charset="0"/>
              </a:rPr>
              <a:t>sqm</a:t>
            </a:r>
            <a:r>
              <a:rPr lang="en-US" sz="1250" dirty="0">
                <a:solidFill>
                  <a:srgbClr val="1F497D"/>
                </a:solidFill>
                <a:latin typeface="+mj-lt"/>
                <a:cs typeface="Arial" pitchFamily="34" charset="0"/>
              </a:rPr>
              <a:t> out of which 156 </a:t>
            </a:r>
            <a:r>
              <a:rPr lang="en-US" sz="1250" dirty="0" err="1">
                <a:solidFill>
                  <a:srgbClr val="1F497D"/>
                </a:solidFill>
                <a:latin typeface="+mj-lt"/>
                <a:cs typeface="Arial" pitchFamily="34" charset="0"/>
              </a:rPr>
              <a:t>sqm</a:t>
            </a:r>
            <a:r>
              <a:rPr lang="en-US" sz="1250" dirty="0">
                <a:solidFill>
                  <a:srgbClr val="1F497D"/>
                </a:solidFill>
                <a:latin typeface="+mj-lt"/>
                <a:cs typeface="Arial" pitchFamily="34" charset="0"/>
              </a:rPr>
              <a:t> of offices and restrooms</a:t>
            </a:r>
          </a:p>
          <a:p>
            <a:pPr marL="285750" indent="-285750" algn="just">
              <a:buFontTx/>
              <a:buChar char="-"/>
            </a:pPr>
            <a:r>
              <a:rPr lang="en-US" sz="1250" dirty="0">
                <a:solidFill>
                  <a:srgbClr val="1F497D"/>
                </a:solidFill>
                <a:latin typeface="+mj-lt"/>
                <a:cs typeface="Arial" pitchFamily="34" charset="0"/>
              </a:rPr>
              <a:t>Excess land of </a:t>
            </a:r>
            <a:r>
              <a:rPr lang="en-US" sz="1250" dirty="0" err="1">
                <a:solidFill>
                  <a:srgbClr val="1F497D"/>
                </a:solidFill>
                <a:latin typeface="+mj-lt"/>
                <a:cs typeface="Arial" pitchFamily="34" charset="0"/>
              </a:rPr>
              <a:t>aprox</a:t>
            </a:r>
            <a:r>
              <a:rPr lang="en-US" sz="1250" dirty="0">
                <a:solidFill>
                  <a:srgbClr val="1F497D"/>
                </a:solidFill>
                <a:latin typeface="+mj-lt"/>
                <a:cs typeface="Arial" pitchFamily="34" charset="0"/>
              </a:rPr>
              <a:t> 4,500 </a:t>
            </a:r>
            <a:r>
              <a:rPr lang="en-US" sz="1250" dirty="0" err="1">
                <a:solidFill>
                  <a:srgbClr val="1F497D"/>
                </a:solidFill>
                <a:latin typeface="+mj-lt"/>
                <a:cs typeface="Arial" pitchFamily="34" charset="0"/>
              </a:rPr>
              <a:t>sqm</a:t>
            </a:r>
            <a:endParaRPr lang="en-US" sz="1250" dirty="0">
              <a:solidFill>
                <a:srgbClr val="1F497D"/>
              </a:solidFill>
              <a:latin typeface="+mj-lt"/>
              <a:cs typeface="Arial" pitchFamily="34" charset="0"/>
            </a:endParaRPr>
          </a:p>
        </p:txBody>
      </p:sp>
      <p:grpSp>
        <p:nvGrpSpPr>
          <p:cNvPr id="2838" name="Group 818"/>
          <p:cNvGrpSpPr>
            <a:grpSpLocks noChangeAspect="1"/>
          </p:cNvGrpSpPr>
          <p:nvPr/>
        </p:nvGrpSpPr>
        <p:grpSpPr bwMode="auto">
          <a:xfrm>
            <a:off x="1066800" y="2514600"/>
            <a:ext cx="3475038" cy="4038600"/>
            <a:chOff x="672" y="1440"/>
            <a:chExt cx="2189" cy="2544"/>
          </a:xfrm>
        </p:grpSpPr>
        <p:sp>
          <p:nvSpPr>
            <p:cNvPr id="2839" name="AutoShape 817"/>
            <p:cNvSpPr>
              <a:spLocks noChangeAspect="1" noChangeArrowheads="1" noTextEdit="1"/>
            </p:cNvSpPr>
            <p:nvPr/>
          </p:nvSpPr>
          <p:spPr bwMode="auto">
            <a:xfrm>
              <a:off x="672" y="1440"/>
              <a:ext cx="2189"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0" name="Rectangle 819"/>
            <p:cNvSpPr>
              <a:spLocks noChangeArrowheads="1"/>
            </p:cNvSpPr>
            <p:nvPr/>
          </p:nvSpPr>
          <p:spPr bwMode="auto">
            <a:xfrm>
              <a:off x="672" y="1740"/>
              <a:ext cx="2189" cy="150"/>
            </a:xfrm>
            <a:prstGeom prst="rect">
              <a:avLst/>
            </a:prstGeom>
            <a:solidFill>
              <a:srgbClr val="E4DF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1" name="Rectangle 820"/>
            <p:cNvSpPr>
              <a:spLocks noChangeArrowheads="1"/>
            </p:cNvSpPr>
            <p:nvPr/>
          </p:nvSpPr>
          <p:spPr bwMode="auto">
            <a:xfrm>
              <a:off x="672" y="2465"/>
              <a:ext cx="2189" cy="150"/>
            </a:xfrm>
            <a:prstGeom prst="rect">
              <a:avLst/>
            </a:prstGeom>
            <a:solidFill>
              <a:srgbClr val="E4DF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2" name="Rectangle 821"/>
            <p:cNvSpPr>
              <a:spLocks noChangeArrowheads="1"/>
            </p:cNvSpPr>
            <p:nvPr/>
          </p:nvSpPr>
          <p:spPr bwMode="auto">
            <a:xfrm>
              <a:off x="672" y="3079"/>
              <a:ext cx="2189" cy="150"/>
            </a:xfrm>
            <a:prstGeom prst="rect">
              <a:avLst/>
            </a:prstGeom>
            <a:solidFill>
              <a:srgbClr val="E4DF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3" name="Rectangle 822"/>
            <p:cNvSpPr>
              <a:spLocks noChangeArrowheads="1"/>
            </p:cNvSpPr>
            <p:nvPr/>
          </p:nvSpPr>
          <p:spPr bwMode="auto">
            <a:xfrm>
              <a:off x="672" y="3514"/>
              <a:ext cx="2189" cy="150"/>
            </a:xfrm>
            <a:prstGeom prst="rect">
              <a:avLst/>
            </a:prstGeom>
            <a:solidFill>
              <a:srgbClr val="E4DF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4" name="Rectangle 823"/>
            <p:cNvSpPr>
              <a:spLocks noChangeArrowheads="1"/>
            </p:cNvSpPr>
            <p:nvPr/>
          </p:nvSpPr>
          <p:spPr bwMode="auto">
            <a:xfrm>
              <a:off x="692" y="1450"/>
              <a:ext cx="112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Administrative building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45" name="Rectangle 824"/>
            <p:cNvSpPr>
              <a:spLocks noChangeArrowheads="1"/>
            </p:cNvSpPr>
            <p:nvPr/>
          </p:nvSpPr>
          <p:spPr bwMode="auto">
            <a:xfrm>
              <a:off x="692" y="1750"/>
              <a:ext cx="3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(sqm)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46" name="Rectangle 825"/>
            <p:cNvSpPr>
              <a:spLocks noChangeArrowheads="1"/>
            </p:cNvSpPr>
            <p:nvPr/>
          </p:nvSpPr>
          <p:spPr bwMode="auto">
            <a:xfrm>
              <a:off x="1437" y="1750"/>
              <a:ext cx="3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Office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47" name="Rectangle 826"/>
            <p:cNvSpPr>
              <a:spLocks noChangeArrowheads="1"/>
            </p:cNvSpPr>
            <p:nvPr/>
          </p:nvSpPr>
          <p:spPr bwMode="auto">
            <a:xfrm>
              <a:off x="1772" y="1750"/>
              <a:ext cx="5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Other areas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48" name="Rectangle 827"/>
            <p:cNvSpPr>
              <a:spLocks noChangeArrowheads="1"/>
            </p:cNvSpPr>
            <p:nvPr/>
          </p:nvSpPr>
          <p:spPr bwMode="auto">
            <a:xfrm>
              <a:off x="2376" y="1750"/>
              <a:ext cx="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itchFamily="34" charset="0"/>
                  <a:cs typeface="Arial" pitchFamily="34" charset="0"/>
                </a:rPr>
                <a:t>Total area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49" name="Rectangle 828"/>
            <p:cNvSpPr>
              <a:spLocks noChangeArrowheads="1"/>
            </p:cNvSpPr>
            <p:nvPr/>
          </p:nvSpPr>
          <p:spPr bwMode="auto">
            <a:xfrm>
              <a:off x="692" y="1895"/>
              <a:ext cx="6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Ground floor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50" name="Rectangle 829"/>
            <p:cNvSpPr>
              <a:spLocks noChangeArrowheads="1"/>
            </p:cNvSpPr>
            <p:nvPr/>
          </p:nvSpPr>
          <p:spPr bwMode="auto">
            <a:xfrm>
              <a:off x="1507" y="1895"/>
              <a:ext cx="22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860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51" name="Rectangle 830"/>
            <p:cNvSpPr>
              <a:spLocks noChangeArrowheads="1"/>
            </p:cNvSpPr>
            <p:nvPr/>
          </p:nvSpPr>
          <p:spPr bwMode="auto">
            <a:xfrm>
              <a:off x="1367" y="1895"/>
              <a:ext cx="1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52" name="Rectangle 831"/>
            <p:cNvSpPr>
              <a:spLocks noChangeArrowheads="1"/>
            </p:cNvSpPr>
            <p:nvPr/>
          </p:nvSpPr>
          <p:spPr bwMode="auto">
            <a:xfrm>
              <a:off x="1492" y="1895"/>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53" name="Rectangle 832"/>
            <p:cNvSpPr>
              <a:spLocks noChangeArrowheads="1"/>
            </p:cNvSpPr>
            <p:nvPr/>
          </p:nvSpPr>
          <p:spPr bwMode="auto">
            <a:xfrm>
              <a:off x="2166" y="1895"/>
              <a:ext cx="16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17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54" name="Rectangle 833"/>
            <p:cNvSpPr>
              <a:spLocks noChangeArrowheads="1"/>
            </p:cNvSpPr>
            <p:nvPr/>
          </p:nvSpPr>
          <p:spPr bwMode="auto">
            <a:xfrm>
              <a:off x="1777" y="1895"/>
              <a:ext cx="4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55" name="Rectangle 834"/>
            <p:cNvSpPr>
              <a:spLocks noChangeArrowheads="1"/>
            </p:cNvSpPr>
            <p:nvPr/>
          </p:nvSpPr>
          <p:spPr bwMode="auto">
            <a:xfrm>
              <a:off x="2151" y="1895"/>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56" name="Rectangle 835"/>
            <p:cNvSpPr>
              <a:spLocks noChangeArrowheads="1"/>
            </p:cNvSpPr>
            <p:nvPr/>
          </p:nvSpPr>
          <p:spPr bwMode="auto">
            <a:xfrm>
              <a:off x="2641" y="1895"/>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877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57" name="Rectangle 836"/>
            <p:cNvSpPr>
              <a:spLocks noChangeArrowheads="1"/>
            </p:cNvSpPr>
            <p:nvPr/>
          </p:nvSpPr>
          <p:spPr bwMode="auto">
            <a:xfrm>
              <a:off x="2381" y="1895"/>
              <a:ext cx="3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58" name="Rectangle 837"/>
            <p:cNvSpPr>
              <a:spLocks noChangeArrowheads="1"/>
            </p:cNvSpPr>
            <p:nvPr/>
          </p:nvSpPr>
          <p:spPr bwMode="auto">
            <a:xfrm>
              <a:off x="2631" y="1895"/>
              <a:ext cx="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59" name="Rectangle 838"/>
            <p:cNvSpPr>
              <a:spLocks noChangeArrowheads="1"/>
            </p:cNvSpPr>
            <p:nvPr/>
          </p:nvSpPr>
          <p:spPr bwMode="auto">
            <a:xfrm>
              <a:off x="692" y="2040"/>
              <a:ext cx="4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1st floor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0" name="Rectangle 839"/>
            <p:cNvSpPr>
              <a:spLocks noChangeArrowheads="1"/>
            </p:cNvSpPr>
            <p:nvPr/>
          </p:nvSpPr>
          <p:spPr bwMode="auto">
            <a:xfrm>
              <a:off x="1507" y="2040"/>
              <a:ext cx="22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809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1" name="Rectangle 840"/>
            <p:cNvSpPr>
              <a:spLocks noChangeArrowheads="1"/>
            </p:cNvSpPr>
            <p:nvPr/>
          </p:nvSpPr>
          <p:spPr bwMode="auto">
            <a:xfrm>
              <a:off x="1367" y="2040"/>
              <a:ext cx="1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2" name="Rectangle 841"/>
            <p:cNvSpPr>
              <a:spLocks noChangeArrowheads="1"/>
            </p:cNvSpPr>
            <p:nvPr/>
          </p:nvSpPr>
          <p:spPr bwMode="auto">
            <a:xfrm>
              <a:off x="1492" y="2040"/>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4" name="Rectangle 842"/>
            <p:cNvSpPr>
              <a:spLocks noChangeArrowheads="1"/>
            </p:cNvSpPr>
            <p:nvPr/>
          </p:nvSpPr>
          <p:spPr bwMode="auto">
            <a:xfrm>
              <a:off x="2221" y="2040"/>
              <a:ext cx="1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5" name="Rectangle 843"/>
            <p:cNvSpPr>
              <a:spLocks noChangeArrowheads="1"/>
            </p:cNvSpPr>
            <p:nvPr/>
          </p:nvSpPr>
          <p:spPr bwMode="auto">
            <a:xfrm>
              <a:off x="1777" y="2040"/>
              <a:ext cx="4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6" name="Rectangle 844"/>
            <p:cNvSpPr>
              <a:spLocks noChangeArrowheads="1"/>
            </p:cNvSpPr>
            <p:nvPr/>
          </p:nvSpPr>
          <p:spPr bwMode="auto">
            <a:xfrm>
              <a:off x="2201" y="2040"/>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 name="Rectangle 845"/>
            <p:cNvSpPr>
              <a:spLocks noChangeArrowheads="1"/>
            </p:cNvSpPr>
            <p:nvPr/>
          </p:nvSpPr>
          <p:spPr bwMode="auto">
            <a:xfrm>
              <a:off x="2641" y="2040"/>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813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8" name="Rectangle 846"/>
            <p:cNvSpPr>
              <a:spLocks noChangeArrowheads="1"/>
            </p:cNvSpPr>
            <p:nvPr/>
          </p:nvSpPr>
          <p:spPr bwMode="auto">
            <a:xfrm>
              <a:off x="2381" y="2040"/>
              <a:ext cx="3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9" name="Rectangle 847"/>
            <p:cNvSpPr>
              <a:spLocks noChangeArrowheads="1"/>
            </p:cNvSpPr>
            <p:nvPr/>
          </p:nvSpPr>
          <p:spPr bwMode="auto">
            <a:xfrm>
              <a:off x="2631" y="2040"/>
              <a:ext cx="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70" name="Rectangle 848"/>
            <p:cNvSpPr>
              <a:spLocks noChangeArrowheads="1"/>
            </p:cNvSpPr>
            <p:nvPr/>
          </p:nvSpPr>
          <p:spPr bwMode="auto">
            <a:xfrm>
              <a:off x="692" y="2185"/>
              <a:ext cx="46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2nd floor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71" name="Rectangle 849"/>
            <p:cNvSpPr>
              <a:spLocks noChangeArrowheads="1"/>
            </p:cNvSpPr>
            <p:nvPr/>
          </p:nvSpPr>
          <p:spPr bwMode="auto">
            <a:xfrm>
              <a:off x="1507" y="2185"/>
              <a:ext cx="22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410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72" name="Rectangle 850"/>
            <p:cNvSpPr>
              <a:spLocks noChangeArrowheads="1"/>
            </p:cNvSpPr>
            <p:nvPr/>
          </p:nvSpPr>
          <p:spPr bwMode="auto">
            <a:xfrm>
              <a:off x="1367" y="2185"/>
              <a:ext cx="1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73" name="Rectangle 851"/>
            <p:cNvSpPr>
              <a:spLocks noChangeArrowheads="1"/>
            </p:cNvSpPr>
            <p:nvPr/>
          </p:nvSpPr>
          <p:spPr bwMode="auto">
            <a:xfrm>
              <a:off x="1492" y="2185"/>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74" name="Rectangle 852"/>
            <p:cNvSpPr>
              <a:spLocks noChangeArrowheads="1"/>
            </p:cNvSpPr>
            <p:nvPr/>
          </p:nvSpPr>
          <p:spPr bwMode="auto">
            <a:xfrm>
              <a:off x="2111" y="2185"/>
              <a:ext cx="22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352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75" name="Rectangle 853"/>
            <p:cNvSpPr>
              <a:spLocks noChangeArrowheads="1"/>
            </p:cNvSpPr>
            <p:nvPr/>
          </p:nvSpPr>
          <p:spPr bwMode="auto">
            <a:xfrm>
              <a:off x="1777" y="2185"/>
              <a:ext cx="3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76" name="Rectangle 854"/>
            <p:cNvSpPr>
              <a:spLocks noChangeArrowheads="1"/>
            </p:cNvSpPr>
            <p:nvPr/>
          </p:nvSpPr>
          <p:spPr bwMode="auto">
            <a:xfrm>
              <a:off x="2101" y="2185"/>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77" name="Rectangle 855"/>
            <p:cNvSpPr>
              <a:spLocks noChangeArrowheads="1"/>
            </p:cNvSpPr>
            <p:nvPr/>
          </p:nvSpPr>
          <p:spPr bwMode="auto">
            <a:xfrm>
              <a:off x="2641" y="2185"/>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761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78" name="Rectangle 856"/>
            <p:cNvSpPr>
              <a:spLocks noChangeArrowheads="1"/>
            </p:cNvSpPr>
            <p:nvPr/>
          </p:nvSpPr>
          <p:spPr bwMode="auto">
            <a:xfrm>
              <a:off x="2381" y="2185"/>
              <a:ext cx="3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79" name="Rectangle 857"/>
            <p:cNvSpPr>
              <a:spLocks noChangeArrowheads="1"/>
            </p:cNvSpPr>
            <p:nvPr/>
          </p:nvSpPr>
          <p:spPr bwMode="auto">
            <a:xfrm>
              <a:off x="2631" y="2185"/>
              <a:ext cx="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80" name="Rectangle 858"/>
            <p:cNvSpPr>
              <a:spLocks noChangeArrowheads="1"/>
            </p:cNvSpPr>
            <p:nvPr/>
          </p:nvSpPr>
          <p:spPr bwMode="auto">
            <a:xfrm>
              <a:off x="692" y="2330"/>
              <a:ext cx="50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Basement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81" name="Rectangle 859"/>
            <p:cNvSpPr>
              <a:spLocks noChangeArrowheads="1"/>
            </p:cNvSpPr>
            <p:nvPr/>
          </p:nvSpPr>
          <p:spPr bwMode="auto">
            <a:xfrm>
              <a:off x="1507" y="2330"/>
              <a:ext cx="22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251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82" name="Rectangle 860"/>
            <p:cNvSpPr>
              <a:spLocks noChangeArrowheads="1"/>
            </p:cNvSpPr>
            <p:nvPr/>
          </p:nvSpPr>
          <p:spPr bwMode="auto">
            <a:xfrm>
              <a:off x="1367" y="2330"/>
              <a:ext cx="1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83" name="Rectangle 861"/>
            <p:cNvSpPr>
              <a:spLocks noChangeArrowheads="1"/>
            </p:cNvSpPr>
            <p:nvPr/>
          </p:nvSpPr>
          <p:spPr bwMode="auto">
            <a:xfrm>
              <a:off x="1492" y="2330"/>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84" name="Rectangle 862"/>
            <p:cNvSpPr>
              <a:spLocks noChangeArrowheads="1"/>
            </p:cNvSpPr>
            <p:nvPr/>
          </p:nvSpPr>
          <p:spPr bwMode="auto">
            <a:xfrm>
              <a:off x="2111" y="2330"/>
              <a:ext cx="22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157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85" name="Rectangle 863"/>
            <p:cNvSpPr>
              <a:spLocks noChangeArrowheads="1"/>
            </p:cNvSpPr>
            <p:nvPr/>
          </p:nvSpPr>
          <p:spPr bwMode="auto">
            <a:xfrm>
              <a:off x="1777" y="2330"/>
              <a:ext cx="3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86" name="Rectangle 864"/>
            <p:cNvSpPr>
              <a:spLocks noChangeArrowheads="1"/>
            </p:cNvSpPr>
            <p:nvPr/>
          </p:nvSpPr>
          <p:spPr bwMode="auto">
            <a:xfrm>
              <a:off x="2101" y="2330"/>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87" name="Rectangle 865"/>
            <p:cNvSpPr>
              <a:spLocks noChangeArrowheads="1"/>
            </p:cNvSpPr>
            <p:nvPr/>
          </p:nvSpPr>
          <p:spPr bwMode="auto">
            <a:xfrm>
              <a:off x="2641" y="2330"/>
              <a:ext cx="2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408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88" name="Rectangle 866"/>
            <p:cNvSpPr>
              <a:spLocks noChangeArrowheads="1"/>
            </p:cNvSpPr>
            <p:nvPr/>
          </p:nvSpPr>
          <p:spPr bwMode="auto">
            <a:xfrm>
              <a:off x="2381" y="2330"/>
              <a:ext cx="3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89" name="Rectangle 867"/>
            <p:cNvSpPr>
              <a:spLocks noChangeArrowheads="1"/>
            </p:cNvSpPr>
            <p:nvPr/>
          </p:nvSpPr>
          <p:spPr bwMode="auto">
            <a:xfrm>
              <a:off x="2631" y="2330"/>
              <a:ext cx="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90" name="Rectangle 868"/>
            <p:cNvSpPr>
              <a:spLocks noChangeArrowheads="1"/>
            </p:cNvSpPr>
            <p:nvPr/>
          </p:nvSpPr>
          <p:spPr bwMode="auto">
            <a:xfrm>
              <a:off x="692" y="2475"/>
              <a:ext cx="2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Total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91" name="Rectangle 869"/>
            <p:cNvSpPr>
              <a:spLocks noChangeArrowheads="1"/>
            </p:cNvSpPr>
            <p:nvPr/>
          </p:nvSpPr>
          <p:spPr bwMode="auto">
            <a:xfrm>
              <a:off x="1427" y="2475"/>
              <a:ext cx="30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2,330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92" name="Rectangle 870"/>
            <p:cNvSpPr>
              <a:spLocks noChangeArrowheads="1"/>
            </p:cNvSpPr>
            <p:nvPr/>
          </p:nvSpPr>
          <p:spPr bwMode="auto">
            <a:xfrm>
              <a:off x="1367" y="2475"/>
              <a:ext cx="10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93" name="Rectangle 871"/>
            <p:cNvSpPr>
              <a:spLocks noChangeArrowheads="1"/>
            </p:cNvSpPr>
            <p:nvPr/>
          </p:nvSpPr>
          <p:spPr bwMode="auto">
            <a:xfrm>
              <a:off x="1417" y="2475"/>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94" name="Rectangle 872"/>
            <p:cNvSpPr>
              <a:spLocks noChangeArrowheads="1"/>
            </p:cNvSpPr>
            <p:nvPr/>
          </p:nvSpPr>
          <p:spPr bwMode="auto">
            <a:xfrm>
              <a:off x="2111" y="2475"/>
              <a:ext cx="22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530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95" name="Rectangle 873"/>
            <p:cNvSpPr>
              <a:spLocks noChangeArrowheads="1"/>
            </p:cNvSpPr>
            <p:nvPr/>
          </p:nvSpPr>
          <p:spPr bwMode="auto">
            <a:xfrm>
              <a:off x="1777" y="2475"/>
              <a:ext cx="3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96" name="Rectangle 874"/>
            <p:cNvSpPr>
              <a:spLocks noChangeArrowheads="1"/>
            </p:cNvSpPr>
            <p:nvPr/>
          </p:nvSpPr>
          <p:spPr bwMode="auto">
            <a:xfrm>
              <a:off x="2101" y="2475"/>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97" name="Rectangle 875"/>
            <p:cNvSpPr>
              <a:spLocks noChangeArrowheads="1"/>
            </p:cNvSpPr>
            <p:nvPr/>
          </p:nvSpPr>
          <p:spPr bwMode="auto">
            <a:xfrm>
              <a:off x="2556" y="2475"/>
              <a:ext cx="3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itchFamily="34" charset="0"/>
                  <a:cs typeface="Arial" pitchFamily="34" charset="0"/>
                </a:rPr>
                <a:t>2,860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98" name="Rectangle 876"/>
            <p:cNvSpPr>
              <a:spLocks noChangeArrowheads="1"/>
            </p:cNvSpPr>
            <p:nvPr/>
          </p:nvSpPr>
          <p:spPr bwMode="auto">
            <a:xfrm>
              <a:off x="2381" y="2475"/>
              <a:ext cx="23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99" name="Rectangle 877"/>
            <p:cNvSpPr>
              <a:spLocks noChangeArrowheads="1"/>
            </p:cNvSpPr>
            <p:nvPr/>
          </p:nvSpPr>
          <p:spPr bwMode="auto">
            <a:xfrm>
              <a:off x="2556" y="2475"/>
              <a:ext cx="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0" name="Rectangle 878"/>
            <p:cNvSpPr>
              <a:spLocks noChangeArrowheads="1"/>
            </p:cNvSpPr>
            <p:nvPr/>
          </p:nvSpPr>
          <p:spPr bwMode="auto">
            <a:xfrm>
              <a:off x="692" y="2789"/>
              <a:ext cx="5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Warehouse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1" name="Rectangle 879"/>
            <p:cNvSpPr>
              <a:spLocks noChangeArrowheads="1"/>
            </p:cNvSpPr>
            <p:nvPr/>
          </p:nvSpPr>
          <p:spPr bwMode="auto">
            <a:xfrm>
              <a:off x="692" y="3089"/>
              <a:ext cx="3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(sqm)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2" name="Rectangle 880"/>
            <p:cNvSpPr>
              <a:spLocks noChangeArrowheads="1"/>
            </p:cNvSpPr>
            <p:nvPr/>
          </p:nvSpPr>
          <p:spPr bwMode="auto">
            <a:xfrm>
              <a:off x="1357" y="3089"/>
              <a:ext cx="40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Deposit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3" name="Rectangle 881"/>
            <p:cNvSpPr>
              <a:spLocks noChangeArrowheads="1"/>
            </p:cNvSpPr>
            <p:nvPr/>
          </p:nvSpPr>
          <p:spPr bwMode="auto">
            <a:xfrm>
              <a:off x="2041" y="3089"/>
              <a:ext cx="3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Office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4" name="Rectangle 882"/>
            <p:cNvSpPr>
              <a:spLocks noChangeArrowheads="1"/>
            </p:cNvSpPr>
            <p:nvPr/>
          </p:nvSpPr>
          <p:spPr bwMode="auto">
            <a:xfrm>
              <a:off x="2376" y="3089"/>
              <a:ext cx="5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itchFamily="34" charset="0"/>
                  <a:cs typeface="Arial" pitchFamily="34" charset="0"/>
                </a:rPr>
                <a:t>Total area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5" name="Rectangle 883"/>
            <p:cNvSpPr>
              <a:spLocks noChangeArrowheads="1"/>
            </p:cNvSpPr>
            <p:nvPr/>
          </p:nvSpPr>
          <p:spPr bwMode="auto">
            <a:xfrm>
              <a:off x="692" y="3234"/>
              <a:ext cx="6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Ground floor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6" name="Rectangle 884"/>
            <p:cNvSpPr>
              <a:spLocks noChangeArrowheads="1"/>
            </p:cNvSpPr>
            <p:nvPr/>
          </p:nvSpPr>
          <p:spPr bwMode="auto">
            <a:xfrm>
              <a:off x="1427" y="3234"/>
              <a:ext cx="30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2,966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7" name="Rectangle 885"/>
            <p:cNvSpPr>
              <a:spLocks noChangeArrowheads="1"/>
            </p:cNvSpPr>
            <p:nvPr/>
          </p:nvSpPr>
          <p:spPr bwMode="auto">
            <a:xfrm>
              <a:off x="1367" y="3234"/>
              <a:ext cx="10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8" name="Rectangle 886"/>
            <p:cNvSpPr>
              <a:spLocks noChangeArrowheads="1"/>
            </p:cNvSpPr>
            <p:nvPr/>
          </p:nvSpPr>
          <p:spPr bwMode="auto">
            <a:xfrm>
              <a:off x="1417" y="3234"/>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9" name="Rectangle 887"/>
            <p:cNvSpPr>
              <a:spLocks noChangeArrowheads="1"/>
            </p:cNvSpPr>
            <p:nvPr/>
          </p:nvSpPr>
          <p:spPr bwMode="auto">
            <a:xfrm>
              <a:off x="2166" y="3234"/>
              <a:ext cx="16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68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10" name="Rectangle 888"/>
            <p:cNvSpPr>
              <a:spLocks noChangeArrowheads="1"/>
            </p:cNvSpPr>
            <p:nvPr/>
          </p:nvSpPr>
          <p:spPr bwMode="auto">
            <a:xfrm>
              <a:off x="1777" y="3234"/>
              <a:ext cx="4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11" name="Rectangle 889"/>
            <p:cNvSpPr>
              <a:spLocks noChangeArrowheads="1"/>
            </p:cNvSpPr>
            <p:nvPr/>
          </p:nvSpPr>
          <p:spPr bwMode="auto">
            <a:xfrm>
              <a:off x="2151" y="3234"/>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12" name="Rectangle 890"/>
            <p:cNvSpPr>
              <a:spLocks noChangeArrowheads="1"/>
            </p:cNvSpPr>
            <p:nvPr/>
          </p:nvSpPr>
          <p:spPr bwMode="auto">
            <a:xfrm>
              <a:off x="2556" y="3234"/>
              <a:ext cx="3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3,035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13" name="Rectangle 891"/>
            <p:cNvSpPr>
              <a:spLocks noChangeArrowheads="1"/>
            </p:cNvSpPr>
            <p:nvPr/>
          </p:nvSpPr>
          <p:spPr bwMode="auto">
            <a:xfrm>
              <a:off x="2381" y="3234"/>
              <a:ext cx="23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14" name="Rectangle 892"/>
            <p:cNvSpPr>
              <a:spLocks noChangeArrowheads="1"/>
            </p:cNvSpPr>
            <p:nvPr/>
          </p:nvSpPr>
          <p:spPr bwMode="auto">
            <a:xfrm>
              <a:off x="2556" y="3234"/>
              <a:ext cx="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15" name="Rectangle 893"/>
            <p:cNvSpPr>
              <a:spLocks noChangeArrowheads="1"/>
            </p:cNvSpPr>
            <p:nvPr/>
          </p:nvSpPr>
          <p:spPr bwMode="auto">
            <a:xfrm>
              <a:off x="692" y="3379"/>
              <a:ext cx="4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1st floor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16" name="Rectangle 894"/>
            <p:cNvSpPr>
              <a:spLocks noChangeArrowheads="1"/>
            </p:cNvSpPr>
            <p:nvPr/>
          </p:nvSpPr>
          <p:spPr bwMode="auto">
            <a:xfrm>
              <a:off x="2166" y="3379"/>
              <a:ext cx="16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88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17" name="Rectangle 895"/>
            <p:cNvSpPr>
              <a:spLocks noChangeArrowheads="1"/>
            </p:cNvSpPr>
            <p:nvPr/>
          </p:nvSpPr>
          <p:spPr bwMode="auto">
            <a:xfrm>
              <a:off x="1777" y="3379"/>
              <a:ext cx="4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18" name="Rectangle 896"/>
            <p:cNvSpPr>
              <a:spLocks noChangeArrowheads="1"/>
            </p:cNvSpPr>
            <p:nvPr/>
          </p:nvSpPr>
          <p:spPr bwMode="auto">
            <a:xfrm>
              <a:off x="2151" y="3379"/>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19" name="Rectangle 897"/>
            <p:cNvSpPr>
              <a:spLocks noChangeArrowheads="1"/>
            </p:cNvSpPr>
            <p:nvPr/>
          </p:nvSpPr>
          <p:spPr bwMode="auto">
            <a:xfrm>
              <a:off x="2696" y="3379"/>
              <a:ext cx="17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88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0" name="Rectangle 898"/>
            <p:cNvSpPr>
              <a:spLocks noChangeArrowheads="1"/>
            </p:cNvSpPr>
            <p:nvPr/>
          </p:nvSpPr>
          <p:spPr bwMode="auto">
            <a:xfrm>
              <a:off x="2381" y="3379"/>
              <a:ext cx="36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1" name="Rectangle 899"/>
            <p:cNvSpPr>
              <a:spLocks noChangeArrowheads="1"/>
            </p:cNvSpPr>
            <p:nvPr/>
          </p:nvSpPr>
          <p:spPr bwMode="auto">
            <a:xfrm>
              <a:off x="2681" y="3379"/>
              <a:ext cx="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2" name="Rectangle 900"/>
            <p:cNvSpPr>
              <a:spLocks noChangeArrowheads="1"/>
            </p:cNvSpPr>
            <p:nvPr/>
          </p:nvSpPr>
          <p:spPr bwMode="auto">
            <a:xfrm>
              <a:off x="692" y="3524"/>
              <a:ext cx="2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Total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3" name="Rectangle 901"/>
            <p:cNvSpPr>
              <a:spLocks noChangeArrowheads="1"/>
            </p:cNvSpPr>
            <p:nvPr/>
          </p:nvSpPr>
          <p:spPr bwMode="auto">
            <a:xfrm>
              <a:off x="1427" y="3524"/>
              <a:ext cx="30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2,966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4" name="Rectangle 902"/>
            <p:cNvSpPr>
              <a:spLocks noChangeArrowheads="1"/>
            </p:cNvSpPr>
            <p:nvPr/>
          </p:nvSpPr>
          <p:spPr bwMode="auto">
            <a:xfrm>
              <a:off x="1367" y="3524"/>
              <a:ext cx="10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5" name="Rectangle 903"/>
            <p:cNvSpPr>
              <a:spLocks noChangeArrowheads="1"/>
            </p:cNvSpPr>
            <p:nvPr/>
          </p:nvSpPr>
          <p:spPr bwMode="auto">
            <a:xfrm>
              <a:off x="1417" y="3524"/>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6" name="Rectangle 904"/>
            <p:cNvSpPr>
              <a:spLocks noChangeArrowheads="1"/>
            </p:cNvSpPr>
            <p:nvPr/>
          </p:nvSpPr>
          <p:spPr bwMode="auto">
            <a:xfrm>
              <a:off x="2111" y="3524"/>
              <a:ext cx="22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156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7" name="Rectangle 905"/>
            <p:cNvSpPr>
              <a:spLocks noChangeArrowheads="1"/>
            </p:cNvSpPr>
            <p:nvPr/>
          </p:nvSpPr>
          <p:spPr bwMode="auto">
            <a:xfrm>
              <a:off x="1777" y="3524"/>
              <a:ext cx="3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8" name="Rectangle 906"/>
            <p:cNvSpPr>
              <a:spLocks noChangeArrowheads="1"/>
            </p:cNvSpPr>
            <p:nvPr/>
          </p:nvSpPr>
          <p:spPr bwMode="auto">
            <a:xfrm>
              <a:off x="2101" y="3524"/>
              <a:ext cx="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29" name="Rectangle 907"/>
            <p:cNvSpPr>
              <a:spLocks noChangeArrowheads="1"/>
            </p:cNvSpPr>
            <p:nvPr/>
          </p:nvSpPr>
          <p:spPr bwMode="auto">
            <a:xfrm>
              <a:off x="2556" y="3524"/>
              <a:ext cx="31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itchFamily="34" charset="0"/>
                  <a:cs typeface="Arial" pitchFamily="34" charset="0"/>
                </a:rPr>
                <a:t>3,123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30" name="Rectangle 908"/>
            <p:cNvSpPr>
              <a:spLocks noChangeArrowheads="1"/>
            </p:cNvSpPr>
            <p:nvPr/>
          </p:nvSpPr>
          <p:spPr bwMode="auto">
            <a:xfrm>
              <a:off x="2381" y="3524"/>
              <a:ext cx="23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31" name="Rectangle 909"/>
            <p:cNvSpPr>
              <a:spLocks noChangeArrowheads="1"/>
            </p:cNvSpPr>
            <p:nvPr/>
          </p:nvSpPr>
          <p:spPr bwMode="auto">
            <a:xfrm>
              <a:off x="2556" y="3524"/>
              <a:ext cx="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32" name="Rectangle 910"/>
            <p:cNvSpPr>
              <a:spLocks noChangeArrowheads="1"/>
            </p:cNvSpPr>
            <p:nvPr/>
          </p:nvSpPr>
          <p:spPr bwMode="auto">
            <a:xfrm>
              <a:off x="692" y="3839"/>
              <a:ext cx="5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Excess land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33" name="Rectangle 911"/>
            <p:cNvSpPr>
              <a:spLocks noChangeArrowheads="1"/>
            </p:cNvSpPr>
            <p:nvPr/>
          </p:nvSpPr>
          <p:spPr bwMode="auto">
            <a:xfrm>
              <a:off x="1487" y="3839"/>
              <a:ext cx="2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4500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34" name="Rectangle 912"/>
            <p:cNvSpPr>
              <a:spLocks noChangeArrowheads="1"/>
            </p:cNvSpPr>
            <p:nvPr/>
          </p:nvSpPr>
          <p:spPr bwMode="auto">
            <a:xfrm>
              <a:off x="1742" y="3839"/>
              <a:ext cx="25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1F497D"/>
                  </a:solidFill>
                  <a:effectLst/>
                  <a:latin typeface="Calibri" pitchFamily="34" charset="0"/>
                  <a:cs typeface="Arial" pitchFamily="34" charset="0"/>
                </a:rPr>
                <a:t>sqm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35" name="Rectangle 913"/>
            <p:cNvSpPr>
              <a:spLocks noChangeArrowheads="1"/>
            </p:cNvSpPr>
            <p:nvPr/>
          </p:nvSpPr>
          <p:spPr bwMode="auto">
            <a:xfrm>
              <a:off x="672" y="1585"/>
              <a:ext cx="1659" cy="15"/>
            </a:xfrm>
            <a:prstGeom prst="rect">
              <a:avLst/>
            </a:prstGeom>
            <a:solidFill>
              <a:srgbClr val="538D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6" name="Line 914"/>
            <p:cNvSpPr>
              <a:spLocks noChangeShapeType="1"/>
            </p:cNvSpPr>
            <p:nvPr/>
          </p:nvSpPr>
          <p:spPr bwMode="auto">
            <a:xfrm>
              <a:off x="672" y="1440"/>
              <a:ext cx="0" cy="145"/>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7" name="Rectangle 915"/>
            <p:cNvSpPr>
              <a:spLocks noChangeArrowheads="1"/>
            </p:cNvSpPr>
            <p:nvPr/>
          </p:nvSpPr>
          <p:spPr bwMode="auto">
            <a:xfrm>
              <a:off x="672" y="1440"/>
              <a:ext cx="5" cy="1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8" name="Line 916"/>
            <p:cNvSpPr>
              <a:spLocks noChangeShapeType="1"/>
            </p:cNvSpPr>
            <p:nvPr/>
          </p:nvSpPr>
          <p:spPr bwMode="auto">
            <a:xfrm>
              <a:off x="1312" y="1440"/>
              <a:ext cx="0" cy="5"/>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9" name="Rectangle 917"/>
            <p:cNvSpPr>
              <a:spLocks noChangeArrowheads="1"/>
            </p:cNvSpPr>
            <p:nvPr/>
          </p:nvSpPr>
          <p:spPr bwMode="auto">
            <a:xfrm>
              <a:off x="1312" y="1440"/>
              <a:ext cx="5"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0" name="Line 918"/>
            <p:cNvSpPr>
              <a:spLocks noChangeShapeType="1"/>
            </p:cNvSpPr>
            <p:nvPr/>
          </p:nvSpPr>
          <p:spPr bwMode="auto">
            <a:xfrm>
              <a:off x="1722" y="1440"/>
              <a:ext cx="0" cy="5"/>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1" name="Rectangle 919"/>
            <p:cNvSpPr>
              <a:spLocks noChangeArrowheads="1"/>
            </p:cNvSpPr>
            <p:nvPr/>
          </p:nvSpPr>
          <p:spPr bwMode="auto">
            <a:xfrm>
              <a:off x="1722" y="1440"/>
              <a:ext cx="5"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2" name="Line 920"/>
            <p:cNvSpPr>
              <a:spLocks noChangeShapeType="1"/>
            </p:cNvSpPr>
            <p:nvPr/>
          </p:nvSpPr>
          <p:spPr bwMode="auto">
            <a:xfrm>
              <a:off x="2326" y="1440"/>
              <a:ext cx="0" cy="145"/>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3" name="Rectangle 921"/>
            <p:cNvSpPr>
              <a:spLocks noChangeArrowheads="1"/>
            </p:cNvSpPr>
            <p:nvPr/>
          </p:nvSpPr>
          <p:spPr bwMode="auto">
            <a:xfrm>
              <a:off x="2326" y="1440"/>
              <a:ext cx="5" cy="1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4" name="Rectangle 922"/>
            <p:cNvSpPr>
              <a:spLocks noChangeArrowheads="1"/>
            </p:cNvSpPr>
            <p:nvPr/>
          </p:nvSpPr>
          <p:spPr bwMode="auto">
            <a:xfrm>
              <a:off x="672" y="2924"/>
              <a:ext cx="1659" cy="15"/>
            </a:xfrm>
            <a:prstGeom prst="rect">
              <a:avLst/>
            </a:prstGeom>
            <a:solidFill>
              <a:srgbClr val="538D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5" name="Line 923"/>
            <p:cNvSpPr>
              <a:spLocks noChangeShapeType="1"/>
            </p:cNvSpPr>
            <p:nvPr/>
          </p:nvSpPr>
          <p:spPr bwMode="auto">
            <a:xfrm>
              <a:off x="672" y="1600"/>
              <a:ext cx="0" cy="1324"/>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6" name="Rectangle 924"/>
            <p:cNvSpPr>
              <a:spLocks noChangeArrowheads="1"/>
            </p:cNvSpPr>
            <p:nvPr/>
          </p:nvSpPr>
          <p:spPr bwMode="auto">
            <a:xfrm>
              <a:off x="672" y="1600"/>
              <a:ext cx="5" cy="1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7" name="Line 925"/>
            <p:cNvSpPr>
              <a:spLocks noChangeShapeType="1"/>
            </p:cNvSpPr>
            <p:nvPr/>
          </p:nvSpPr>
          <p:spPr bwMode="auto">
            <a:xfrm>
              <a:off x="1312" y="1600"/>
              <a:ext cx="0" cy="1324"/>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8" name="Rectangle 926"/>
            <p:cNvSpPr>
              <a:spLocks noChangeArrowheads="1"/>
            </p:cNvSpPr>
            <p:nvPr/>
          </p:nvSpPr>
          <p:spPr bwMode="auto">
            <a:xfrm>
              <a:off x="1312" y="1600"/>
              <a:ext cx="5" cy="1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9" name="Line 927"/>
            <p:cNvSpPr>
              <a:spLocks noChangeShapeType="1"/>
            </p:cNvSpPr>
            <p:nvPr/>
          </p:nvSpPr>
          <p:spPr bwMode="auto">
            <a:xfrm>
              <a:off x="1722" y="1600"/>
              <a:ext cx="0" cy="1324"/>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0" name="Rectangle 928"/>
            <p:cNvSpPr>
              <a:spLocks noChangeArrowheads="1"/>
            </p:cNvSpPr>
            <p:nvPr/>
          </p:nvSpPr>
          <p:spPr bwMode="auto">
            <a:xfrm>
              <a:off x="1722" y="1600"/>
              <a:ext cx="5" cy="1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1" name="Line 929"/>
            <p:cNvSpPr>
              <a:spLocks noChangeShapeType="1"/>
            </p:cNvSpPr>
            <p:nvPr/>
          </p:nvSpPr>
          <p:spPr bwMode="auto">
            <a:xfrm>
              <a:off x="2326" y="1600"/>
              <a:ext cx="0" cy="1324"/>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2" name="Rectangle 930"/>
            <p:cNvSpPr>
              <a:spLocks noChangeArrowheads="1"/>
            </p:cNvSpPr>
            <p:nvPr/>
          </p:nvSpPr>
          <p:spPr bwMode="auto">
            <a:xfrm>
              <a:off x="2326" y="1600"/>
              <a:ext cx="5" cy="13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3" name="Rectangle 931"/>
            <p:cNvSpPr>
              <a:spLocks noChangeArrowheads="1"/>
            </p:cNvSpPr>
            <p:nvPr/>
          </p:nvSpPr>
          <p:spPr bwMode="auto">
            <a:xfrm>
              <a:off x="672" y="3974"/>
              <a:ext cx="1659" cy="15"/>
            </a:xfrm>
            <a:prstGeom prst="rect">
              <a:avLst/>
            </a:prstGeom>
            <a:solidFill>
              <a:srgbClr val="538D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4" name="Line 932"/>
            <p:cNvSpPr>
              <a:spLocks noChangeShapeType="1"/>
            </p:cNvSpPr>
            <p:nvPr/>
          </p:nvSpPr>
          <p:spPr bwMode="auto">
            <a:xfrm>
              <a:off x="672" y="2939"/>
              <a:ext cx="0" cy="1035"/>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5" name="Rectangle 933"/>
            <p:cNvSpPr>
              <a:spLocks noChangeArrowheads="1"/>
            </p:cNvSpPr>
            <p:nvPr/>
          </p:nvSpPr>
          <p:spPr bwMode="auto">
            <a:xfrm>
              <a:off x="672" y="2939"/>
              <a:ext cx="5" cy="10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6" name="Line 934"/>
            <p:cNvSpPr>
              <a:spLocks noChangeShapeType="1"/>
            </p:cNvSpPr>
            <p:nvPr/>
          </p:nvSpPr>
          <p:spPr bwMode="auto">
            <a:xfrm>
              <a:off x="1312" y="2939"/>
              <a:ext cx="0" cy="1035"/>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7" name="Rectangle 935"/>
            <p:cNvSpPr>
              <a:spLocks noChangeArrowheads="1"/>
            </p:cNvSpPr>
            <p:nvPr/>
          </p:nvSpPr>
          <p:spPr bwMode="auto">
            <a:xfrm>
              <a:off x="1312" y="2939"/>
              <a:ext cx="5" cy="10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8" name="Line 936"/>
            <p:cNvSpPr>
              <a:spLocks noChangeShapeType="1"/>
            </p:cNvSpPr>
            <p:nvPr/>
          </p:nvSpPr>
          <p:spPr bwMode="auto">
            <a:xfrm>
              <a:off x="1722" y="2939"/>
              <a:ext cx="0" cy="1035"/>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9" name="Rectangle 937"/>
            <p:cNvSpPr>
              <a:spLocks noChangeArrowheads="1"/>
            </p:cNvSpPr>
            <p:nvPr/>
          </p:nvSpPr>
          <p:spPr bwMode="auto">
            <a:xfrm>
              <a:off x="1722" y="2939"/>
              <a:ext cx="5" cy="10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0" name="Line 938"/>
            <p:cNvSpPr>
              <a:spLocks noChangeShapeType="1"/>
            </p:cNvSpPr>
            <p:nvPr/>
          </p:nvSpPr>
          <p:spPr bwMode="auto">
            <a:xfrm>
              <a:off x="2326" y="2939"/>
              <a:ext cx="0" cy="1035"/>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1" name="Rectangle 939"/>
            <p:cNvSpPr>
              <a:spLocks noChangeArrowheads="1"/>
            </p:cNvSpPr>
            <p:nvPr/>
          </p:nvSpPr>
          <p:spPr bwMode="auto">
            <a:xfrm>
              <a:off x="2326" y="2939"/>
              <a:ext cx="5" cy="10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2" name="Line 940"/>
            <p:cNvSpPr>
              <a:spLocks noChangeShapeType="1"/>
            </p:cNvSpPr>
            <p:nvPr/>
          </p:nvSpPr>
          <p:spPr bwMode="auto">
            <a:xfrm>
              <a:off x="2856" y="1440"/>
              <a:ext cx="1" cy="2544"/>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3" name="Rectangle 941"/>
            <p:cNvSpPr>
              <a:spLocks noChangeArrowheads="1"/>
            </p:cNvSpPr>
            <p:nvPr/>
          </p:nvSpPr>
          <p:spPr bwMode="auto">
            <a:xfrm>
              <a:off x="2856" y="1440"/>
              <a:ext cx="5" cy="25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4" name="Line 942"/>
            <p:cNvSpPr>
              <a:spLocks noChangeShapeType="1"/>
            </p:cNvSpPr>
            <p:nvPr/>
          </p:nvSpPr>
          <p:spPr bwMode="auto">
            <a:xfrm>
              <a:off x="672" y="1440"/>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5" name="Rectangle 943"/>
            <p:cNvSpPr>
              <a:spLocks noChangeArrowheads="1"/>
            </p:cNvSpPr>
            <p:nvPr/>
          </p:nvSpPr>
          <p:spPr bwMode="auto">
            <a:xfrm>
              <a:off x="672" y="1440"/>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6" name="Line 944"/>
            <p:cNvSpPr>
              <a:spLocks noChangeShapeType="1"/>
            </p:cNvSpPr>
            <p:nvPr/>
          </p:nvSpPr>
          <p:spPr bwMode="auto">
            <a:xfrm>
              <a:off x="2331" y="1590"/>
              <a:ext cx="530"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7" name="Rectangle 945"/>
            <p:cNvSpPr>
              <a:spLocks noChangeArrowheads="1"/>
            </p:cNvSpPr>
            <p:nvPr/>
          </p:nvSpPr>
          <p:spPr bwMode="auto">
            <a:xfrm>
              <a:off x="2331" y="1590"/>
              <a:ext cx="535"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8" name="Line 946"/>
            <p:cNvSpPr>
              <a:spLocks noChangeShapeType="1"/>
            </p:cNvSpPr>
            <p:nvPr/>
          </p:nvSpPr>
          <p:spPr bwMode="auto">
            <a:xfrm>
              <a:off x="672" y="1740"/>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 name="Rectangle 947"/>
            <p:cNvSpPr>
              <a:spLocks noChangeArrowheads="1"/>
            </p:cNvSpPr>
            <p:nvPr/>
          </p:nvSpPr>
          <p:spPr bwMode="auto">
            <a:xfrm>
              <a:off x="672" y="1740"/>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 name="Line 948"/>
            <p:cNvSpPr>
              <a:spLocks noChangeShapeType="1"/>
            </p:cNvSpPr>
            <p:nvPr/>
          </p:nvSpPr>
          <p:spPr bwMode="auto">
            <a:xfrm>
              <a:off x="672" y="1885"/>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 name="Rectangle 949"/>
            <p:cNvSpPr>
              <a:spLocks noChangeArrowheads="1"/>
            </p:cNvSpPr>
            <p:nvPr/>
          </p:nvSpPr>
          <p:spPr bwMode="auto">
            <a:xfrm>
              <a:off x="672" y="1885"/>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 name="Line 950"/>
            <p:cNvSpPr>
              <a:spLocks noChangeShapeType="1"/>
            </p:cNvSpPr>
            <p:nvPr/>
          </p:nvSpPr>
          <p:spPr bwMode="auto">
            <a:xfrm>
              <a:off x="672" y="2030"/>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 name="Rectangle 951"/>
            <p:cNvSpPr>
              <a:spLocks noChangeArrowheads="1"/>
            </p:cNvSpPr>
            <p:nvPr/>
          </p:nvSpPr>
          <p:spPr bwMode="auto">
            <a:xfrm>
              <a:off x="672" y="2030"/>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4" name="Line 952"/>
            <p:cNvSpPr>
              <a:spLocks noChangeShapeType="1"/>
            </p:cNvSpPr>
            <p:nvPr/>
          </p:nvSpPr>
          <p:spPr bwMode="auto">
            <a:xfrm>
              <a:off x="672" y="2175"/>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 name="Rectangle 953"/>
            <p:cNvSpPr>
              <a:spLocks noChangeArrowheads="1"/>
            </p:cNvSpPr>
            <p:nvPr/>
          </p:nvSpPr>
          <p:spPr bwMode="auto">
            <a:xfrm>
              <a:off x="672" y="2175"/>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6" name="Line 954"/>
            <p:cNvSpPr>
              <a:spLocks noChangeShapeType="1"/>
            </p:cNvSpPr>
            <p:nvPr/>
          </p:nvSpPr>
          <p:spPr bwMode="auto">
            <a:xfrm>
              <a:off x="672" y="2320"/>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7" name="Rectangle 955"/>
            <p:cNvSpPr>
              <a:spLocks noChangeArrowheads="1"/>
            </p:cNvSpPr>
            <p:nvPr/>
          </p:nvSpPr>
          <p:spPr bwMode="auto">
            <a:xfrm>
              <a:off x="672" y="2320"/>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8" name="Line 956"/>
            <p:cNvSpPr>
              <a:spLocks noChangeShapeType="1"/>
            </p:cNvSpPr>
            <p:nvPr/>
          </p:nvSpPr>
          <p:spPr bwMode="auto">
            <a:xfrm>
              <a:off x="672" y="2465"/>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9" name="Rectangle 957"/>
            <p:cNvSpPr>
              <a:spLocks noChangeArrowheads="1"/>
            </p:cNvSpPr>
            <p:nvPr/>
          </p:nvSpPr>
          <p:spPr bwMode="auto">
            <a:xfrm>
              <a:off x="672" y="2465"/>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0" name="Line 958"/>
            <p:cNvSpPr>
              <a:spLocks noChangeShapeType="1"/>
            </p:cNvSpPr>
            <p:nvPr/>
          </p:nvSpPr>
          <p:spPr bwMode="auto">
            <a:xfrm>
              <a:off x="672" y="2610"/>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1" name="Rectangle 959"/>
            <p:cNvSpPr>
              <a:spLocks noChangeArrowheads="1"/>
            </p:cNvSpPr>
            <p:nvPr/>
          </p:nvSpPr>
          <p:spPr bwMode="auto">
            <a:xfrm>
              <a:off x="672" y="2610"/>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2" name="Line 960"/>
            <p:cNvSpPr>
              <a:spLocks noChangeShapeType="1"/>
            </p:cNvSpPr>
            <p:nvPr/>
          </p:nvSpPr>
          <p:spPr bwMode="auto">
            <a:xfrm>
              <a:off x="672" y="2705"/>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3" name="Rectangle 961"/>
            <p:cNvSpPr>
              <a:spLocks noChangeArrowheads="1"/>
            </p:cNvSpPr>
            <p:nvPr/>
          </p:nvSpPr>
          <p:spPr bwMode="auto">
            <a:xfrm>
              <a:off x="672" y="2705"/>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4" name="Line 962"/>
            <p:cNvSpPr>
              <a:spLocks noChangeShapeType="1"/>
            </p:cNvSpPr>
            <p:nvPr/>
          </p:nvSpPr>
          <p:spPr bwMode="auto">
            <a:xfrm>
              <a:off x="672" y="2780"/>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5" name="Rectangle 963"/>
            <p:cNvSpPr>
              <a:spLocks noChangeArrowheads="1"/>
            </p:cNvSpPr>
            <p:nvPr/>
          </p:nvSpPr>
          <p:spPr bwMode="auto">
            <a:xfrm>
              <a:off x="672" y="2780"/>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6" name="Line 964"/>
            <p:cNvSpPr>
              <a:spLocks noChangeShapeType="1"/>
            </p:cNvSpPr>
            <p:nvPr/>
          </p:nvSpPr>
          <p:spPr bwMode="auto">
            <a:xfrm>
              <a:off x="2331" y="2929"/>
              <a:ext cx="530"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7" name="Rectangle 965"/>
            <p:cNvSpPr>
              <a:spLocks noChangeArrowheads="1"/>
            </p:cNvSpPr>
            <p:nvPr/>
          </p:nvSpPr>
          <p:spPr bwMode="auto">
            <a:xfrm>
              <a:off x="2331" y="2929"/>
              <a:ext cx="535"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8" name="Line 966"/>
            <p:cNvSpPr>
              <a:spLocks noChangeShapeType="1"/>
            </p:cNvSpPr>
            <p:nvPr/>
          </p:nvSpPr>
          <p:spPr bwMode="auto">
            <a:xfrm>
              <a:off x="672" y="3079"/>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9" name="Rectangle 967"/>
            <p:cNvSpPr>
              <a:spLocks noChangeArrowheads="1"/>
            </p:cNvSpPr>
            <p:nvPr/>
          </p:nvSpPr>
          <p:spPr bwMode="auto">
            <a:xfrm>
              <a:off x="672" y="3079"/>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0" name="Line 968"/>
            <p:cNvSpPr>
              <a:spLocks noChangeShapeType="1"/>
            </p:cNvSpPr>
            <p:nvPr/>
          </p:nvSpPr>
          <p:spPr bwMode="auto">
            <a:xfrm>
              <a:off x="672" y="3224"/>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1" name="Rectangle 969"/>
            <p:cNvSpPr>
              <a:spLocks noChangeArrowheads="1"/>
            </p:cNvSpPr>
            <p:nvPr/>
          </p:nvSpPr>
          <p:spPr bwMode="auto">
            <a:xfrm>
              <a:off x="672" y="3224"/>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2" name="Line 970"/>
            <p:cNvSpPr>
              <a:spLocks noChangeShapeType="1"/>
            </p:cNvSpPr>
            <p:nvPr/>
          </p:nvSpPr>
          <p:spPr bwMode="auto">
            <a:xfrm>
              <a:off x="672" y="3369"/>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3" name="Rectangle 971"/>
            <p:cNvSpPr>
              <a:spLocks noChangeArrowheads="1"/>
            </p:cNvSpPr>
            <p:nvPr/>
          </p:nvSpPr>
          <p:spPr bwMode="auto">
            <a:xfrm>
              <a:off x="672" y="3369"/>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4" name="Line 972"/>
            <p:cNvSpPr>
              <a:spLocks noChangeShapeType="1"/>
            </p:cNvSpPr>
            <p:nvPr/>
          </p:nvSpPr>
          <p:spPr bwMode="auto">
            <a:xfrm>
              <a:off x="672" y="3514"/>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5" name="Rectangle 973"/>
            <p:cNvSpPr>
              <a:spLocks noChangeArrowheads="1"/>
            </p:cNvSpPr>
            <p:nvPr/>
          </p:nvSpPr>
          <p:spPr bwMode="auto">
            <a:xfrm>
              <a:off x="672" y="3514"/>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6" name="Line 974"/>
            <p:cNvSpPr>
              <a:spLocks noChangeShapeType="1"/>
            </p:cNvSpPr>
            <p:nvPr/>
          </p:nvSpPr>
          <p:spPr bwMode="auto">
            <a:xfrm>
              <a:off x="672" y="3659"/>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7" name="Rectangle 975"/>
            <p:cNvSpPr>
              <a:spLocks noChangeArrowheads="1"/>
            </p:cNvSpPr>
            <p:nvPr/>
          </p:nvSpPr>
          <p:spPr bwMode="auto">
            <a:xfrm>
              <a:off x="672" y="3659"/>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8" name="Line 976"/>
            <p:cNvSpPr>
              <a:spLocks noChangeShapeType="1"/>
            </p:cNvSpPr>
            <p:nvPr/>
          </p:nvSpPr>
          <p:spPr bwMode="auto">
            <a:xfrm>
              <a:off x="672" y="3754"/>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9" name="Rectangle 977"/>
            <p:cNvSpPr>
              <a:spLocks noChangeArrowheads="1"/>
            </p:cNvSpPr>
            <p:nvPr/>
          </p:nvSpPr>
          <p:spPr bwMode="auto">
            <a:xfrm>
              <a:off x="672" y="3754"/>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0" name="Line 978"/>
            <p:cNvSpPr>
              <a:spLocks noChangeShapeType="1"/>
            </p:cNvSpPr>
            <p:nvPr/>
          </p:nvSpPr>
          <p:spPr bwMode="auto">
            <a:xfrm>
              <a:off x="672" y="3829"/>
              <a:ext cx="2189"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1" name="Rectangle 979"/>
            <p:cNvSpPr>
              <a:spLocks noChangeArrowheads="1"/>
            </p:cNvSpPr>
            <p:nvPr/>
          </p:nvSpPr>
          <p:spPr bwMode="auto">
            <a:xfrm>
              <a:off x="672" y="3829"/>
              <a:ext cx="2194"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2" name="Line 980"/>
            <p:cNvSpPr>
              <a:spLocks noChangeShapeType="1"/>
            </p:cNvSpPr>
            <p:nvPr/>
          </p:nvSpPr>
          <p:spPr bwMode="auto">
            <a:xfrm>
              <a:off x="2331" y="3979"/>
              <a:ext cx="530" cy="1"/>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3" name="Rectangle 981"/>
            <p:cNvSpPr>
              <a:spLocks noChangeArrowheads="1"/>
            </p:cNvSpPr>
            <p:nvPr/>
          </p:nvSpPr>
          <p:spPr bwMode="auto">
            <a:xfrm>
              <a:off x="2331" y="3979"/>
              <a:ext cx="535"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9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867025"/>
            <a:ext cx="4203332"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914400" y="228600"/>
            <a:ext cx="5181600" cy="411163"/>
          </a:xfrm>
        </p:spPr>
        <p:txBody>
          <a:bodyPr/>
          <a:lstStyle/>
          <a:p>
            <a:pPr algn="l" eaLnBrk="1" hangingPunct="1"/>
            <a:r>
              <a:rPr lang="en-US" altLang="en-US" sz="2000" b="1" dirty="0" smtClean="0">
                <a:solidFill>
                  <a:srgbClr val="002060"/>
                </a:solidFill>
              </a:rPr>
              <a:t>PROPERTY DETAILS</a:t>
            </a:r>
            <a:endParaRPr lang="en-US" altLang="en-US" sz="2000" dirty="0" smtClean="0">
              <a:solidFill>
                <a:srgbClr val="002060"/>
              </a:solidFill>
              <a:latin typeface="Arial" charset="0"/>
              <a:cs typeface="Arial" charset="0"/>
            </a:endParaRPr>
          </a:p>
        </p:txBody>
      </p:sp>
      <p:pic>
        <p:nvPicPr>
          <p:cNvPr id="5" name="Picture 9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741" y="762000"/>
            <a:ext cx="3292242" cy="3572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90600" y="762000"/>
            <a:ext cx="4114800" cy="4316566"/>
          </a:xfrm>
          <a:prstGeom prst="rect">
            <a:avLst/>
          </a:prstGeom>
          <a:noFill/>
        </p:spPr>
        <p:txBody>
          <a:bodyPr wrap="square" rtlCol="0">
            <a:spAutoFit/>
          </a:bodyPr>
          <a:lstStyle/>
          <a:p>
            <a:pPr algn="just"/>
            <a:r>
              <a:rPr lang="en-US" sz="1250" b="1" dirty="0" smtClean="0">
                <a:solidFill>
                  <a:srgbClr val="1F497D"/>
                </a:solidFill>
                <a:latin typeface="+mj-lt"/>
                <a:cs typeface="Arial" pitchFamily="34" charset="0"/>
              </a:rPr>
              <a:t>Land: </a:t>
            </a:r>
            <a:r>
              <a:rPr lang="en-US" sz="1250" dirty="0">
                <a:solidFill>
                  <a:srgbClr val="1F497D"/>
                </a:solidFill>
                <a:latin typeface="+mj-lt"/>
                <a:cs typeface="Arial" pitchFamily="34" charset="0"/>
              </a:rPr>
              <a:t>17,824 </a:t>
            </a:r>
            <a:r>
              <a:rPr lang="en-US" sz="1250" dirty="0" err="1">
                <a:solidFill>
                  <a:srgbClr val="1F497D"/>
                </a:solidFill>
                <a:latin typeface="+mj-lt"/>
                <a:cs typeface="Arial" pitchFamily="34" charset="0"/>
              </a:rPr>
              <a:t>sqm</a:t>
            </a:r>
            <a:endParaRPr lang="en-US" sz="1250" dirty="0">
              <a:solidFill>
                <a:srgbClr val="1F497D"/>
              </a:solidFill>
              <a:latin typeface="+mj-lt"/>
              <a:cs typeface="Arial" pitchFamily="34" charset="0"/>
            </a:endParaRPr>
          </a:p>
          <a:p>
            <a:pPr marL="285750" indent="-285750" algn="just">
              <a:buFontTx/>
              <a:buChar char="-"/>
            </a:pPr>
            <a:r>
              <a:rPr lang="en-US" sz="1250" dirty="0" smtClean="0">
                <a:solidFill>
                  <a:srgbClr val="1F497D"/>
                </a:solidFill>
                <a:latin typeface="+mj-lt"/>
                <a:cs typeface="Arial" pitchFamily="34" charset="0"/>
              </a:rPr>
              <a:t>Used land: 13,324 </a:t>
            </a:r>
            <a:r>
              <a:rPr lang="en-US" sz="1250" dirty="0" err="1" smtClean="0">
                <a:solidFill>
                  <a:srgbClr val="1F497D"/>
                </a:solidFill>
                <a:latin typeface="+mj-lt"/>
                <a:cs typeface="Arial" pitchFamily="34" charset="0"/>
              </a:rPr>
              <a:t>sqm</a:t>
            </a:r>
            <a:endParaRPr lang="en-US" sz="1250" dirty="0" smtClean="0">
              <a:solidFill>
                <a:srgbClr val="1F497D"/>
              </a:solidFill>
              <a:latin typeface="+mj-lt"/>
              <a:cs typeface="Arial" pitchFamily="34" charset="0"/>
            </a:endParaRPr>
          </a:p>
          <a:p>
            <a:pPr marL="285750" indent="-285750" algn="just">
              <a:buFontTx/>
              <a:buChar char="-"/>
            </a:pPr>
            <a:r>
              <a:rPr lang="en-US" sz="1250" dirty="0" smtClean="0">
                <a:solidFill>
                  <a:srgbClr val="1F497D"/>
                </a:solidFill>
                <a:latin typeface="+mj-lt"/>
                <a:cs typeface="Arial" pitchFamily="34" charset="0"/>
              </a:rPr>
              <a:t>Free land: 4,500 </a:t>
            </a:r>
            <a:r>
              <a:rPr lang="en-US" sz="1250" dirty="0" err="1" smtClean="0">
                <a:solidFill>
                  <a:srgbClr val="1F497D"/>
                </a:solidFill>
                <a:latin typeface="+mj-lt"/>
                <a:cs typeface="Arial" pitchFamily="34" charset="0"/>
              </a:rPr>
              <a:t>sqm</a:t>
            </a:r>
            <a:endParaRPr lang="en-US" sz="1250" dirty="0" smtClean="0">
              <a:solidFill>
                <a:srgbClr val="1F497D"/>
              </a:solidFill>
              <a:latin typeface="+mj-lt"/>
              <a:cs typeface="Arial" pitchFamily="34" charset="0"/>
            </a:endParaRPr>
          </a:p>
          <a:p>
            <a:pPr algn="just"/>
            <a:endParaRPr lang="en-US" sz="300" dirty="0" smtClean="0">
              <a:solidFill>
                <a:srgbClr val="1F497D"/>
              </a:solidFill>
              <a:latin typeface="+mj-lt"/>
              <a:cs typeface="Arial" pitchFamily="34" charset="0"/>
            </a:endParaRPr>
          </a:p>
          <a:p>
            <a:pPr algn="just"/>
            <a:r>
              <a:rPr lang="en-US" sz="1250" b="1" dirty="0" smtClean="0">
                <a:solidFill>
                  <a:srgbClr val="1F497D"/>
                </a:solidFill>
                <a:latin typeface="+mj-lt"/>
                <a:cs typeface="Arial" pitchFamily="34" charset="0"/>
              </a:rPr>
              <a:t>Access:</a:t>
            </a:r>
          </a:p>
          <a:p>
            <a:pPr marL="285750" indent="-285750" algn="just">
              <a:buFontTx/>
              <a:buChar char="-"/>
            </a:pPr>
            <a:r>
              <a:rPr lang="en-US" sz="1250" dirty="0" err="1">
                <a:solidFill>
                  <a:srgbClr val="1F497D"/>
                </a:solidFill>
                <a:latin typeface="+mj-lt"/>
                <a:cs typeface="Arial" pitchFamily="34" charset="0"/>
              </a:rPr>
              <a:t>Preciziei</a:t>
            </a:r>
            <a:r>
              <a:rPr lang="en-US" sz="1250" dirty="0">
                <a:solidFill>
                  <a:srgbClr val="1F497D"/>
                </a:solidFill>
                <a:latin typeface="+mj-lt"/>
                <a:cs typeface="Arial" pitchFamily="34" charset="0"/>
              </a:rPr>
              <a:t> Metro station: 1 km</a:t>
            </a:r>
          </a:p>
          <a:p>
            <a:pPr marL="285750" indent="-285750" algn="just">
              <a:buFontTx/>
              <a:buChar char="-"/>
            </a:pPr>
            <a:r>
              <a:rPr lang="en-US" sz="1250" dirty="0" smtClean="0">
                <a:solidFill>
                  <a:srgbClr val="1F497D"/>
                </a:solidFill>
                <a:latin typeface="+mj-lt"/>
                <a:cs typeface="Arial" pitchFamily="34" charset="0"/>
              </a:rPr>
              <a:t>Iuliu </a:t>
            </a:r>
            <a:r>
              <a:rPr lang="en-US" sz="1250" dirty="0" err="1" smtClean="0">
                <a:solidFill>
                  <a:srgbClr val="1F497D"/>
                </a:solidFill>
                <a:latin typeface="+mj-lt"/>
                <a:cs typeface="Arial" pitchFamily="34" charset="0"/>
              </a:rPr>
              <a:t>Maniu</a:t>
            </a:r>
            <a:r>
              <a:rPr lang="en-US" sz="1250" dirty="0" smtClean="0">
                <a:solidFill>
                  <a:srgbClr val="1F497D"/>
                </a:solidFill>
                <a:latin typeface="+mj-lt"/>
                <a:cs typeface="Arial" pitchFamily="34" charset="0"/>
              </a:rPr>
              <a:t> road: 350 m</a:t>
            </a:r>
          </a:p>
          <a:p>
            <a:pPr marL="285750" indent="-285750" algn="just">
              <a:buFontTx/>
              <a:buChar char="-"/>
            </a:pPr>
            <a:r>
              <a:rPr lang="en-US" sz="1250" dirty="0" smtClean="0">
                <a:solidFill>
                  <a:srgbClr val="1F497D"/>
                </a:solidFill>
                <a:latin typeface="+mj-lt"/>
                <a:cs typeface="Arial" pitchFamily="34" charset="0"/>
              </a:rPr>
              <a:t>Bus: 178 (at 200 m), 62, 137, 138, 236 (at 400 m)</a:t>
            </a:r>
            <a:endParaRPr lang="en-US" sz="1250" dirty="0">
              <a:solidFill>
                <a:srgbClr val="1F497D"/>
              </a:solidFill>
              <a:latin typeface="+mj-lt"/>
              <a:cs typeface="Arial" pitchFamily="34" charset="0"/>
            </a:endParaRPr>
          </a:p>
          <a:p>
            <a:pPr algn="just"/>
            <a:endParaRPr lang="en-US" sz="300" dirty="0" smtClean="0">
              <a:solidFill>
                <a:srgbClr val="1F497D"/>
              </a:solidFill>
              <a:latin typeface="+mj-lt"/>
              <a:cs typeface="Arial" pitchFamily="34" charset="0"/>
            </a:endParaRPr>
          </a:p>
          <a:p>
            <a:pPr algn="just"/>
            <a:r>
              <a:rPr lang="en-US" sz="1250" b="1" dirty="0" smtClean="0">
                <a:solidFill>
                  <a:srgbClr val="1F497D"/>
                </a:solidFill>
                <a:latin typeface="+mj-lt"/>
                <a:cs typeface="Arial" pitchFamily="34" charset="0"/>
              </a:rPr>
              <a:t>Frontage: </a:t>
            </a:r>
          </a:p>
          <a:p>
            <a:pPr marL="285750" indent="-285750" algn="just">
              <a:buFontTx/>
              <a:buChar char="-"/>
            </a:pPr>
            <a:r>
              <a:rPr lang="en-US" sz="1250" dirty="0" smtClean="0">
                <a:solidFill>
                  <a:srgbClr val="1F497D"/>
                </a:solidFill>
                <a:latin typeface="+mj-lt"/>
                <a:cs typeface="Arial" pitchFamily="34" charset="0"/>
              </a:rPr>
              <a:t>66 m</a:t>
            </a:r>
          </a:p>
          <a:p>
            <a:pPr marL="285750" indent="-285750" algn="just">
              <a:buFontTx/>
              <a:buChar char="-"/>
            </a:pPr>
            <a:r>
              <a:rPr lang="en-US" sz="1250" dirty="0" smtClean="0">
                <a:solidFill>
                  <a:srgbClr val="1F497D"/>
                </a:solidFill>
                <a:latin typeface="+mj-lt"/>
                <a:cs typeface="Arial" pitchFamily="34" charset="0"/>
              </a:rPr>
              <a:t>2</a:t>
            </a:r>
            <a:r>
              <a:rPr lang="en-US" sz="1250" baseline="30000" dirty="0" smtClean="0">
                <a:solidFill>
                  <a:srgbClr val="1F497D"/>
                </a:solidFill>
                <a:latin typeface="+mj-lt"/>
                <a:cs typeface="Arial" pitchFamily="34" charset="0"/>
              </a:rPr>
              <a:t>nd</a:t>
            </a:r>
            <a:r>
              <a:rPr lang="en-US" sz="1250" dirty="0" smtClean="0">
                <a:solidFill>
                  <a:srgbClr val="1F497D"/>
                </a:solidFill>
                <a:latin typeface="+mj-lt"/>
                <a:cs typeface="Arial" pitchFamily="34" charset="0"/>
              </a:rPr>
              <a:t> access in the back</a:t>
            </a:r>
          </a:p>
          <a:p>
            <a:pPr marL="285750" indent="-285750" algn="just">
              <a:buFontTx/>
              <a:buChar char="-"/>
            </a:pPr>
            <a:endParaRPr lang="en-US" sz="300" dirty="0" smtClean="0">
              <a:solidFill>
                <a:srgbClr val="1F497D"/>
              </a:solidFill>
              <a:latin typeface="+mj-lt"/>
              <a:cs typeface="Arial" pitchFamily="34" charset="0"/>
            </a:endParaRPr>
          </a:p>
          <a:p>
            <a:pPr algn="just"/>
            <a:r>
              <a:rPr lang="en-US" sz="1250" b="1" dirty="0" smtClean="0">
                <a:solidFill>
                  <a:srgbClr val="1F497D"/>
                </a:solidFill>
                <a:latin typeface="+mj-lt"/>
                <a:cs typeface="Arial" pitchFamily="34" charset="0"/>
              </a:rPr>
              <a:t>Utilities:</a:t>
            </a:r>
          </a:p>
          <a:p>
            <a:pPr marL="285750" indent="-285750" algn="just">
              <a:buFontTx/>
              <a:buChar char="-"/>
            </a:pPr>
            <a:r>
              <a:rPr lang="en-US" sz="1250" dirty="0" smtClean="0">
                <a:solidFill>
                  <a:srgbClr val="1F497D"/>
                </a:solidFill>
                <a:latin typeface="+mj-lt"/>
                <a:cs typeface="Arial" pitchFamily="34" charset="0"/>
              </a:rPr>
              <a:t>gas, swage, electricity, water</a:t>
            </a:r>
          </a:p>
          <a:p>
            <a:pPr marL="285750" indent="-285750" algn="just">
              <a:buFontTx/>
              <a:buChar char="-"/>
            </a:pPr>
            <a:endParaRPr lang="en-US" sz="300" dirty="0">
              <a:solidFill>
                <a:srgbClr val="1F497D"/>
              </a:solidFill>
              <a:latin typeface="+mj-lt"/>
              <a:cs typeface="Arial" pitchFamily="34" charset="0"/>
            </a:endParaRPr>
          </a:p>
          <a:p>
            <a:pPr algn="just"/>
            <a:r>
              <a:rPr lang="en-US" sz="1250" b="1" dirty="0" smtClean="0">
                <a:solidFill>
                  <a:srgbClr val="1F497D"/>
                </a:solidFill>
                <a:latin typeface="+mj-lt"/>
                <a:cs typeface="Arial" pitchFamily="34" charset="0"/>
              </a:rPr>
              <a:t>Urban Planning:</a:t>
            </a:r>
          </a:p>
          <a:p>
            <a:pPr marL="285750" indent="-285750" algn="just">
              <a:buFontTx/>
              <a:buChar char="-"/>
            </a:pPr>
            <a:r>
              <a:rPr lang="en-US" sz="1250" dirty="0" smtClean="0">
                <a:solidFill>
                  <a:srgbClr val="1F497D"/>
                </a:solidFill>
                <a:latin typeface="+mj-lt"/>
                <a:cs typeface="Arial" pitchFamily="34" charset="0"/>
              </a:rPr>
              <a:t>According to PUG: M3 (mixed use; up to P+4; POT 60%</a:t>
            </a:r>
          </a:p>
          <a:p>
            <a:pPr algn="just"/>
            <a:r>
              <a:rPr lang="en-US" sz="1250" dirty="0" smtClean="0">
                <a:solidFill>
                  <a:srgbClr val="1F497D"/>
                </a:solidFill>
                <a:latin typeface="+mj-lt"/>
                <a:cs typeface="Arial" pitchFamily="34" charset="0"/>
              </a:rPr>
              <a:t>CUT 2.5)</a:t>
            </a:r>
          </a:p>
          <a:p>
            <a:pPr algn="just"/>
            <a:endParaRPr lang="en-US" sz="300" b="1" dirty="0" smtClean="0">
              <a:solidFill>
                <a:srgbClr val="1F497D"/>
              </a:solidFill>
              <a:latin typeface="+mj-lt"/>
              <a:cs typeface="Arial" pitchFamily="34" charset="0"/>
            </a:endParaRPr>
          </a:p>
          <a:p>
            <a:pPr algn="just"/>
            <a:r>
              <a:rPr lang="en-US" sz="1250" b="1" dirty="0" smtClean="0">
                <a:solidFill>
                  <a:srgbClr val="1F497D"/>
                </a:solidFill>
                <a:latin typeface="+mj-lt"/>
                <a:cs typeface="Arial" pitchFamily="34" charset="0"/>
              </a:rPr>
              <a:t>Use:</a:t>
            </a:r>
          </a:p>
          <a:p>
            <a:pPr marL="285750" indent="-285750" algn="just">
              <a:buFontTx/>
              <a:buChar char="-"/>
            </a:pPr>
            <a:r>
              <a:rPr lang="en-US" sz="1250" dirty="0" smtClean="0">
                <a:solidFill>
                  <a:srgbClr val="1F497D"/>
                </a:solidFill>
                <a:latin typeface="+mj-lt"/>
                <a:cs typeface="Arial" pitchFamily="34" charset="0"/>
              </a:rPr>
              <a:t>Industrial (logistic / production)</a:t>
            </a:r>
          </a:p>
          <a:p>
            <a:pPr marL="285750" indent="-285750" algn="just">
              <a:buFontTx/>
              <a:buChar char="-"/>
            </a:pPr>
            <a:r>
              <a:rPr lang="en-US" sz="1250" dirty="0" smtClean="0">
                <a:solidFill>
                  <a:srgbClr val="1F497D"/>
                </a:solidFill>
                <a:latin typeface="+mj-lt"/>
                <a:cs typeface="Arial" pitchFamily="34" charset="0"/>
              </a:rPr>
              <a:t>Offices </a:t>
            </a:r>
          </a:p>
          <a:p>
            <a:pPr marL="285750" indent="-285750" algn="just">
              <a:buFontTx/>
              <a:buChar char="-"/>
            </a:pPr>
            <a:r>
              <a:rPr lang="en-US" sz="1250" dirty="0" smtClean="0">
                <a:solidFill>
                  <a:srgbClr val="1F497D"/>
                </a:solidFill>
                <a:latin typeface="+mj-lt"/>
                <a:cs typeface="Arial" pitchFamily="34" charset="0"/>
              </a:rPr>
              <a:t>Excess land for warehouse expansion / residential</a:t>
            </a:r>
          </a:p>
          <a:p>
            <a:pPr algn="just"/>
            <a:r>
              <a:rPr lang="en-US" sz="1250" dirty="0" smtClean="0">
                <a:solidFill>
                  <a:srgbClr val="1F497D"/>
                </a:solidFill>
                <a:latin typeface="+mj-lt"/>
                <a:cs typeface="Arial" pitchFamily="34" charset="0"/>
              </a:rPr>
              <a:t>development</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879957"/>
            <a:ext cx="5791200" cy="188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7565" y="4343400"/>
            <a:ext cx="3489558" cy="177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929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71" y="2416174"/>
            <a:ext cx="8331307" cy="284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rot="21355244">
            <a:off x="5724522" y="3192460"/>
            <a:ext cx="1972033" cy="1485900"/>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p:cNvSpPr>
            <a:spLocks noGrp="1"/>
          </p:cNvSpPr>
          <p:nvPr>
            <p:ph type="title"/>
          </p:nvPr>
        </p:nvSpPr>
        <p:spPr>
          <a:xfrm>
            <a:off x="914400" y="228600"/>
            <a:ext cx="5334000" cy="411163"/>
          </a:xfrm>
        </p:spPr>
        <p:txBody>
          <a:bodyPr/>
          <a:lstStyle/>
          <a:p>
            <a:pPr algn="l" eaLnBrk="1" hangingPunct="1"/>
            <a:r>
              <a:rPr lang="en-US" altLang="en-US" sz="2000" b="1" dirty="0" smtClean="0">
                <a:solidFill>
                  <a:srgbClr val="002060"/>
                </a:solidFill>
              </a:rPr>
              <a:t>SITE PLAN</a:t>
            </a:r>
            <a:endParaRPr lang="en-US" altLang="en-US" sz="2000" dirty="0" smtClean="0">
              <a:solidFill>
                <a:srgbClr val="002060"/>
              </a:solidFill>
              <a:latin typeface="Arial" charset="0"/>
              <a:cs typeface="Arial" charset="0"/>
            </a:endParaRPr>
          </a:p>
        </p:txBody>
      </p:sp>
      <p:sp>
        <p:nvSpPr>
          <p:cNvPr id="3" name="Up Arrow 2"/>
          <p:cNvSpPr/>
          <p:nvPr/>
        </p:nvSpPr>
        <p:spPr>
          <a:xfrm>
            <a:off x="6477000" y="4267200"/>
            <a:ext cx="533400" cy="1143000"/>
          </a:xfrm>
          <a:prstGeom prst="up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Alternate Process 3"/>
          <p:cNvSpPr/>
          <p:nvPr/>
        </p:nvSpPr>
        <p:spPr>
          <a:xfrm>
            <a:off x="5410200" y="5407182"/>
            <a:ext cx="2667000" cy="990600"/>
          </a:xfrm>
          <a:prstGeom prst="flowChartAlternateProcess">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FREE LAND</a:t>
            </a:r>
          </a:p>
          <a:p>
            <a:pPr algn="ctr"/>
            <a:r>
              <a:rPr lang="en-US" dirty="0" smtClean="0"/>
              <a:t>4,500 </a:t>
            </a:r>
            <a:r>
              <a:rPr lang="en-US" dirty="0" err="1" smtClean="0"/>
              <a:t>sqm</a:t>
            </a:r>
            <a:endParaRPr lang="en-US" dirty="0"/>
          </a:p>
        </p:txBody>
      </p:sp>
      <p:sp>
        <p:nvSpPr>
          <p:cNvPr id="10" name="Up Arrow 9"/>
          <p:cNvSpPr/>
          <p:nvPr/>
        </p:nvSpPr>
        <p:spPr>
          <a:xfrm rot="10800000">
            <a:off x="3771900" y="1981199"/>
            <a:ext cx="533400" cy="1855787"/>
          </a:xfrm>
          <a:prstGeom prst="up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p:cNvSpPr/>
          <p:nvPr/>
        </p:nvSpPr>
        <p:spPr>
          <a:xfrm>
            <a:off x="2777905" y="990599"/>
            <a:ext cx="2667000" cy="990600"/>
          </a:xfrm>
          <a:prstGeom prst="flowChartAlternateProcess">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WAREHOUSE</a:t>
            </a:r>
          </a:p>
          <a:p>
            <a:pPr algn="ctr"/>
            <a:r>
              <a:rPr lang="en-US" dirty="0" smtClean="0"/>
              <a:t>3,123 </a:t>
            </a:r>
            <a:r>
              <a:rPr lang="en-US" dirty="0" err="1" smtClean="0"/>
              <a:t>sqm</a:t>
            </a:r>
            <a:endParaRPr lang="en-US" dirty="0"/>
          </a:p>
        </p:txBody>
      </p:sp>
      <p:sp>
        <p:nvSpPr>
          <p:cNvPr id="12" name="Up Arrow 11"/>
          <p:cNvSpPr/>
          <p:nvPr/>
        </p:nvSpPr>
        <p:spPr>
          <a:xfrm>
            <a:off x="2247900" y="4724399"/>
            <a:ext cx="533400" cy="762001"/>
          </a:xfrm>
          <a:prstGeom prst="up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Alternate Process 12"/>
          <p:cNvSpPr/>
          <p:nvPr/>
        </p:nvSpPr>
        <p:spPr>
          <a:xfrm>
            <a:off x="1357264" y="5486401"/>
            <a:ext cx="2667000" cy="990600"/>
          </a:xfrm>
          <a:prstGeom prst="flowChartAlternateProcess">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ADMINISTRATIVE BUILDING</a:t>
            </a:r>
          </a:p>
          <a:p>
            <a:pPr algn="ctr"/>
            <a:r>
              <a:rPr lang="en-US" dirty="0" smtClean="0"/>
              <a:t>2,860 </a:t>
            </a:r>
            <a:r>
              <a:rPr lang="en-US" dirty="0" err="1" smtClean="0"/>
              <a:t>sqm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1752600"/>
            <a:ext cx="2895600" cy="1200329"/>
          </a:xfrm>
          <a:prstGeom prst="rect">
            <a:avLst/>
          </a:prstGeom>
          <a:noFill/>
        </p:spPr>
        <p:txBody>
          <a:bodyPr wrap="square" rtlCol="0">
            <a:spAutoFit/>
          </a:bodyPr>
          <a:lstStyle/>
          <a:p>
            <a:pPr marL="342900" indent="-342900" algn="ctr">
              <a:buAutoNum type="arabicPeriod"/>
            </a:pPr>
            <a:r>
              <a:rPr lang="en-US" b="1" dirty="0" smtClean="0">
                <a:solidFill>
                  <a:srgbClr val="002060"/>
                </a:solidFill>
              </a:rPr>
              <a:t>Bulk </a:t>
            </a:r>
            <a:r>
              <a:rPr lang="en-US" b="1" dirty="0" smtClean="0">
                <a:solidFill>
                  <a:srgbClr val="002060"/>
                </a:solidFill>
              </a:rPr>
              <a:t>asset </a:t>
            </a:r>
            <a:r>
              <a:rPr lang="en-US" b="1" dirty="0" smtClean="0">
                <a:solidFill>
                  <a:srgbClr val="002060"/>
                </a:solidFill>
              </a:rPr>
              <a:t>sale</a:t>
            </a:r>
          </a:p>
          <a:p>
            <a:pPr algn="ctr"/>
            <a:r>
              <a:rPr lang="en-US" dirty="0" smtClean="0"/>
              <a:t>Empty property</a:t>
            </a:r>
          </a:p>
          <a:p>
            <a:pPr algn="ctr"/>
            <a:r>
              <a:rPr lang="en-US" dirty="0" smtClean="0"/>
              <a:t>or</a:t>
            </a:r>
          </a:p>
          <a:p>
            <a:pPr algn="ctr"/>
            <a:r>
              <a:rPr lang="en-US" dirty="0" smtClean="0"/>
              <a:t>50% leased by former owner</a:t>
            </a:r>
          </a:p>
        </p:txBody>
      </p:sp>
      <p:sp>
        <p:nvSpPr>
          <p:cNvPr id="4" name="Text Box 9"/>
          <p:cNvSpPr txBox="1">
            <a:spLocks noChangeArrowheads="1"/>
          </p:cNvSpPr>
          <p:nvPr/>
        </p:nvSpPr>
        <p:spPr bwMode="gray">
          <a:xfrm>
            <a:off x="1267573" y="914400"/>
            <a:ext cx="6963507" cy="369332"/>
          </a:xfrm>
          <a:prstGeom prst="rect">
            <a:avLst/>
          </a:prstGeom>
          <a:solidFill>
            <a:schemeClr val="bg1"/>
          </a:solidFill>
          <a:ln w="12700" algn="ctr">
            <a:solidFill>
              <a:schemeClr val="accent1"/>
            </a:solidFill>
            <a:miter lim="800000"/>
            <a:headEnd/>
            <a:tailEnd/>
          </a:ln>
          <a:effectLst>
            <a:outerShdw dist="107763" dir="2700000" algn="ctr" rotWithShape="0">
              <a:schemeClr val="accent1">
                <a:alpha val="50000"/>
              </a:schemeClr>
            </a:outerShdw>
          </a:effectLst>
        </p:spPr>
        <p:txBody>
          <a:bodyPr wrap="square">
            <a:spAutoFit/>
          </a:bodyPr>
          <a:lstStyle/>
          <a:p>
            <a:pPr algn="ctr"/>
            <a:r>
              <a:rPr lang="en-US" b="1" dirty="0" smtClean="0">
                <a:solidFill>
                  <a:srgbClr val="002060"/>
                </a:solidFill>
              </a:rPr>
              <a:t>SCENARIOS</a:t>
            </a:r>
            <a:r>
              <a:rPr lang="en-US" b="1" dirty="0" smtClean="0">
                <a:solidFill>
                  <a:srgbClr val="002060"/>
                </a:solidFill>
              </a:rPr>
              <a:t> </a:t>
            </a:r>
            <a:endParaRPr lang="en-US" b="1" dirty="0">
              <a:solidFill>
                <a:srgbClr val="002060"/>
              </a:solidFill>
            </a:endParaRPr>
          </a:p>
        </p:txBody>
      </p:sp>
      <p:sp>
        <p:nvSpPr>
          <p:cNvPr id="5" name="Title 1"/>
          <p:cNvSpPr>
            <a:spLocks noGrp="1"/>
          </p:cNvSpPr>
          <p:nvPr>
            <p:ph type="title"/>
          </p:nvPr>
        </p:nvSpPr>
        <p:spPr>
          <a:xfrm>
            <a:off x="914400" y="228600"/>
            <a:ext cx="5181600" cy="411163"/>
          </a:xfrm>
        </p:spPr>
        <p:txBody>
          <a:bodyPr/>
          <a:lstStyle/>
          <a:p>
            <a:pPr algn="l" eaLnBrk="1" hangingPunct="1"/>
            <a:r>
              <a:rPr lang="en-US" altLang="en-US" sz="2000" b="1" dirty="0" smtClean="0">
                <a:solidFill>
                  <a:srgbClr val="002060"/>
                </a:solidFill>
              </a:rPr>
              <a:t>TRANSACTION STRUCTURE</a:t>
            </a:r>
            <a:endParaRPr lang="en-US" altLang="en-US" sz="2000" dirty="0" smtClean="0">
              <a:solidFill>
                <a:srgbClr val="002060"/>
              </a:solidFill>
              <a:latin typeface="Arial" charset="0"/>
              <a:cs typeface="Arial" charset="0"/>
            </a:endParaRPr>
          </a:p>
        </p:txBody>
      </p:sp>
      <p:sp>
        <p:nvSpPr>
          <p:cNvPr id="6" name="TextBox 5"/>
          <p:cNvSpPr txBox="1"/>
          <p:nvPr/>
        </p:nvSpPr>
        <p:spPr>
          <a:xfrm>
            <a:off x="1143000" y="3657600"/>
            <a:ext cx="2895600" cy="1754326"/>
          </a:xfrm>
          <a:prstGeom prst="rect">
            <a:avLst/>
          </a:prstGeom>
          <a:noFill/>
        </p:spPr>
        <p:txBody>
          <a:bodyPr wrap="square" rtlCol="0">
            <a:spAutoFit/>
          </a:bodyPr>
          <a:lstStyle/>
          <a:p>
            <a:pPr algn="ctr"/>
            <a:r>
              <a:rPr lang="en-US" b="1" dirty="0" smtClean="0">
                <a:solidFill>
                  <a:srgbClr val="002060"/>
                </a:solidFill>
              </a:rPr>
              <a:t>2. Partial </a:t>
            </a:r>
            <a:r>
              <a:rPr lang="en-US" b="1" dirty="0" smtClean="0">
                <a:solidFill>
                  <a:srgbClr val="002060"/>
                </a:solidFill>
              </a:rPr>
              <a:t>asset </a:t>
            </a:r>
            <a:r>
              <a:rPr lang="en-US" b="1" dirty="0" smtClean="0">
                <a:solidFill>
                  <a:srgbClr val="002060"/>
                </a:solidFill>
              </a:rPr>
              <a:t>sale</a:t>
            </a:r>
          </a:p>
          <a:p>
            <a:pPr algn="ctr"/>
            <a:r>
              <a:rPr lang="en-US" dirty="0" smtClean="0"/>
              <a:t>Administrative building</a:t>
            </a:r>
            <a:endParaRPr lang="en-US" dirty="0" smtClean="0"/>
          </a:p>
          <a:p>
            <a:pPr algn="ctr"/>
            <a:r>
              <a:rPr lang="en-US" dirty="0"/>
              <a:t>a</a:t>
            </a:r>
            <a:r>
              <a:rPr lang="en-US" dirty="0" smtClean="0"/>
              <a:t>nd / or</a:t>
            </a:r>
          </a:p>
          <a:p>
            <a:pPr algn="ctr"/>
            <a:r>
              <a:rPr lang="en-US" dirty="0" smtClean="0"/>
              <a:t>Warehouse</a:t>
            </a:r>
          </a:p>
          <a:p>
            <a:pPr algn="ctr"/>
            <a:r>
              <a:rPr lang="en-US" dirty="0"/>
              <a:t>a</a:t>
            </a:r>
            <a:r>
              <a:rPr lang="en-US" dirty="0" smtClean="0"/>
              <a:t>nd / or</a:t>
            </a:r>
          </a:p>
          <a:p>
            <a:pPr algn="ctr"/>
            <a:r>
              <a:rPr lang="en-US" dirty="0" smtClean="0"/>
              <a:t>Free Land</a:t>
            </a:r>
          </a:p>
        </p:txBody>
      </p:sp>
      <p:sp>
        <p:nvSpPr>
          <p:cNvPr id="2" name="TextBox 1"/>
          <p:cNvSpPr txBox="1"/>
          <p:nvPr/>
        </p:nvSpPr>
        <p:spPr>
          <a:xfrm>
            <a:off x="1267573" y="5968809"/>
            <a:ext cx="3461717" cy="276999"/>
          </a:xfrm>
          <a:prstGeom prst="rect">
            <a:avLst/>
          </a:prstGeom>
          <a:noFill/>
        </p:spPr>
        <p:txBody>
          <a:bodyPr wrap="none" rtlCol="0">
            <a:spAutoFit/>
          </a:bodyPr>
          <a:lstStyle/>
          <a:p>
            <a:r>
              <a:rPr lang="en-US" sz="1200" dirty="0" smtClean="0"/>
              <a:t>* Sale and payment in installment can be considered</a:t>
            </a:r>
            <a:endParaRPr lang="en-US" sz="1200" dirty="0"/>
          </a:p>
        </p:txBody>
      </p:sp>
      <p:pic>
        <p:nvPicPr>
          <p:cNvPr id="5122" name="Picture 2" descr="Y:\COMMON_FOLDER\Despec\Analysis\pic\12513716_1237252982968655_379702968066886793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1" y="1544620"/>
            <a:ext cx="2765462" cy="409418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Y:\COMMON_FOLDER\Despec\Analysis\pic\interi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09800"/>
            <a:ext cx="2971800" cy="220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7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1395" y="4411539"/>
            <a:ext cx="369883" cy="1449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21278" y="4486955"/>
            <a:ext cx="5003329" cy="338554"/>
          </a:xfrm>
          <a:prstGeom prst="rect">
            <a:avLst/>
          </a:prstGeom>
          <a:noFill/>
        </p:spPr>
        <p:txBody>
          <a:bodyPr wrap="square" rtlCol="0">
            <a:spAutoFit/>
          </a:bodyPr>
          <a:lstStyle/>
          <a:p>
            <a:r>
              <a:rPr lang="en-US" sz="1600" dirty="0" smtClean="0">
                <a:solidFill>
                  <a:srgbClr val="002060"/>
                </a:solidFill>
              </a:rPr>
              <a:t>1B </a:t>
            </a:r>
            <a:r>
              <a:rPr lang="en-US" sz="1600" dirty="0" err="1" smtClean="0">
                <a:solidFill>
                  <a:srgbClr val="002060"/>
                </a:solidFill>
              </a:rPr>
              <a:t>Pipera</a:t>
            </a:r>
            <a:r>
              <a:rPr lang="en-US" sz="1600" dirty="0" smtClean="0">
                <a:solidFill>
                  <a:srgbClr val="002060"/>
                </a:solidFill>
              </a:rPr>
              <a:t> road, Cubic Center, 5</a:t>
            </a:r>
            <a:r>
              <a:rPr lang="en-US" sz="1600" baseline="30000" dirty="0" smtClean="0">
                <a:solidFill>
                  <a:srgbClr val="002060"/>
                </a:solidFill>
              </a:rPr>
              <a:t>th</a:t>
            </a:r>
            <a:r>
              <a:rPr lang="en-US" sz="1600" dirty="0" smtClean="0">
                <a:solidFill>
                  <a:srgbClr val="002060"/>
                </a:solidFill>
              </a:rPr>
              <a:t> floor, </a:t>
            </a:r>
            <a:r>
              <a:rPr lang="en-US" sz="1600" dirty="0" err="1" smtClean="0">
                <a:solidFill>
                  <a:srgbClr val="002060"/>
                </a:solidFill>
              </a:rPr>
              <a:t>Voluntari</a:t>
            </a:r>
            <a:r>
              <a:rPr lang="en-US" sz="1600" dirty="0" smtClean="0">
                <a:solidFill>
                  <a:srgbClr val="002060"/>
                </a:solidFill>
              </a:rPr>
              <a:t>, </a:t>
            </a:r>
            <a:r>
              <a:rPr lang="en-US" sz="1600" dirty="0" err="1" smtClean="0">
                <a:solidFill>
                  <a:srgbClr val="002060"/>
                </a:solidFill>
              </a:rPr>
              <a:t>Ilfov</a:t>
            </a:r>
            <a:endParaRPr lang="en-US" sz="1600" dirty="0">
              <a:solidFill>
                <a:srgbClr val="002060"/>
              </a:solidFill>
            </a:endParaRPr>
          </a:p>
        </p:txBody>
      </p:sp>
      <p:sp>
        <p:nvSpPr>
          <p:cNvPr id="6" name="TextBox 5"/>
          <p:cNvSpPr txBox="1"/>
          <p:nvPr/>
        </p:nvSpPr>
        <p:spPr>
          <a:xfrm>
            <a:off x="3821278" y="4966932"/>
            <a:ext cx="1329210" cy="338554"/>
          </a:xfrm>
          <a:prstGeom prst="rect">
            <a:avLst/>
          </a:prstGeom>
          <a:noFill/>
        </p:spPr>
        <p:txBody>
          <a:bodyPr wrap="none" rtlCol="0">
            <a:spAutoFit/>
          </a:bodyPr>
          <a:lstStyle/>
          <a:p>
            <a:r>
              <a:rPr lang="en-US" sz="1600" dirty="0" smtClean="0">
                <a:solidFill>
                  <a:srgbClr val="002060"/>
                </a:solidFill>
              </a:rPr>
              <a:t>021.455.7353</a:t>
            </a:r>
            <a:endParaRPr lang="en-US" sz="1600" dirty="0">
              <a:solidFill>
                <a:srgbClr val="002060"/>
              </a:solidFill>
            </a:endParaRPr>
          </a:p>
        </p:txBody>
      </p:sp>
      <p:sp>
        <p:nvSpPr>
          <p:cNvPr id="7" name="TextBox 6"/>
          <p:cNvSpPr txBox="1"/>
          <p:nvPr/>
        </p:nvSpPr>
        <p:spPr>
          <a:xfrm>
            <a:off x="3821278" y="5497807"/>
            <a:ext cx="1747594" cy="338554"/>
          </a:xfrm>
          <a:prstGeom prst="rect">
            <a:avLst/>
          </a:prstGeom>
          <a:noFill/>
        </p:spPr>
        <p:txBody>
          <a:bodyPr wrap="none" rtlCol="0">
            <a:spAutoFit/>
          </a:bodyPr>
          <a:lstStyle/>
          <a:p>
            <a:r>
              <a:rPr lang="en-US" sz="1600" dirty="0" smtClean="0">
                <a:solidFill>
                  <a:srgbClr val="002060"/>
                </a:solidFill>
              </a:rPr>
              <a:t>office@ares-pm.ro</a:t>
            </a:r>
            <a:endParaRPr lang="en-US" sz="1600" dirty="0">
              <a:solidFill>
                <a:srgbClr val="002060"/>
              </a:solidFill>
            </a:endParaRPr>
          </a:p>
        </p:txBody>
      </p:sp>
      <p:pic>
        <p:nvPicPr>
          <p:cNvPr id="1028" name="Picture 4" descr="D:\Munca\info munca\Romfelt\poze\romfelt\Finale\ACS_1568Panora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712" y="168379"/>
            <a:ext cx="8153400" cy="33368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67078" y="457200"/>
            <a:ext cx="4475199" cy="461665"/>
          </a:xfrm>
          <a:prstGeom prst="rect">
            <a:avLst/>
          </a:prstGeom>
          <a:noFill/>
        </p:spPr>
        <p:txBody>
          <a:bodyPr wrap="none" rtlCol="0">
            <a:spAutoFit/>
          </a:bodyPr>
          <a:lstStyle/>
          <a:p>
            <a:r>
              <a:rPr lang="en-US" sz="2400" b="1" u="sng" dirty="0" smtClean="0">
                <a:solidFill>
                  <a:schemeClr val="bg1"/>
                </a:solidFill>
              </a:rPr>
              <a:t>ALPHA REAL ESTATE SERVICES SRL</a:t>
            </a:r>
            <a:endParaRPr lang="en-US" sz="2400" b="1" u="sng" dirty="0">
              <a:solidFill>
                <a:schemeClr val="bg1"/>
              </a:solidFill>
            </a:endParaRPr>
          </a:p>
        </p:txBody>
      </p:sp>
      <p:sp>
        <p:nvSpPr>
          <p:cNvPr id="5" name="TextBox 4"/>
          <p:cNvSpPr txBox="1"/>
          <p:nvPr/>
        </p:nvSpPr>
        <p:spPr>
          <a:xfrm>
            <a:off x="3451395" y="3853934"/>
            <a:ext cx="4190058" cy="369332"/>
          </a:xfrm>
          <a:prstGeom prst="rect">
            <a:avLst/>
          </a:prstGeom>
          <a:noFill/>
        </p:spPr>
        <p:txBody>
          <a:bodyPr wrap="none" rtlCol="0">
            <a:spAutoFit/>
          </a:bodyPr>
          <a:lstStyle/>
          <a:p>
            <a:r>
              <a:rPr lang="en-US" dirty="0" smtClean="0">
                <a:solidFill>
                  <a:srgbClr val="002060"/>
                </a:solidFill>
              </a:rPr>
              <a:t>For more information please contact us as:</a:t>
            </a:r>
            <a:endParaRPr lang="en-US" dirty="0">
              <a:solidFill>
                <a:srgbClr val="002060"/>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148" y="5860879"/>
            <a:ext cx="7143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0" y="5986046"/>
            <a:ext cx="3124200" cy="338554"/>
          </a:xfrm>
          <a:prstGeom prst="rect">
            <a:avLst/>
          </a:prstGeom>
          <a:noFill/>
        </p:spPr>
        <p:txBody>
          <a:bodyPr wrap="square" rtlCol="0">
            <a:spAutoFit/>
          </a:bodyPr>
          <a:lstStyle/>
          <a:p>
            <a:r>
              <a:rPr lang="en-US" sz="1600" dirty="0" smtClean="0">
                <a:solidFill>
                  <a:srgbClr val="002060"/>
                </a:solidFill>
              </a:rPr>
              <a:t>www.imobiliareares.ro</a:t>
            </a:r>
            <a:endParaRPr lang="en-US" sz="1600" dirty="0">
              <a:solidFill>
                <a:srgbClr val="002060"/>
              </a:solidFill>
            </a:endParaRPr>
          </a:p>
        </p:txBody>
      </p:sp>
      <p:sp>
        <p:nvSpPr>
          <p:cNvPr id="8" name="Rectangle 7"/>
          <p:cNvSpPr/>
          <p:nvPr/>
        </p:nvSpPr>
        <p:spPr>
          <a:xfrm>
            <a:off x="933118" y="3613097"/>
            <a:ext cx="1988508" cy="3231654"/>
          </a:xfrm>
          <a:prstGeom prst="rect">
            <a:avLst/>
          </a:prstGeom>
        </p:spPr>
        <p:txBody>
          <a:bodyPr wrap="square">
            <a:spAutoFit/>
          </a:bodyPr>
          <a:lstStyle/>
          <a:p>
            <a:pPr algn="just"/>
            <a:r>
              <a:rPr lang="en-US" sz="1200" dirty="0" smtClean="0"/>
              <a:t>Disclaimer:</a:t>
            </a:r>
          </a:p>
          <a:p>
            <a:pPr algn="just"/>
            <a:r>
              <a:rPr lang="en-US" sz="1200" dirty="0" smtClean="0"/>
              <a:t>The present investment proposal was prepared by Alpha Real Estate Services (ARES) as appointed broker for the sale of the property. The proposal is based mostly on information received from the owner but we do not assume liability for the </a:t>
            </a:r>
            <a:r>
              <a:rPr lang="en-US" sz="1200" dirty="0"/>
              <a:t>accuracy of its content. </a:t>
            </a:r>
          </a:p>
          <a:p>
            <a:pPr algn="just"/>
            <a:r>
              <a:rPr lang="en-US" sz="1200" dirty="0"/>
              <a:t>The proposal </a:t>
            </a:r>
            <a:r>
              <a:rPr lang="en-US" sz="1200" dirty="0"/>
              <a:t>does not represent a legally binding agreement under any law, neither a commitment nor a firm offer</a:t>
            </a:r>
            <a:r>
              <a:rPr lang="en-US" sz="1200" dirty="0" smtClean="0"/>
              <a:t>.</a:t>
            </a:r>
            <a:endParaRPr lang="en-US" sz="1200" dirty="0"/>
          </a:p>
          <a:p>
            <a:pPr algn="just"/>
            <a:endParaRPr lang="en-US" sz="1200" dirty="0"/>
          </a:p>
        </p:txBody>
      </p:sp>
    </p:spTree>
    <p:extLst>
      <p:ext uri="{BB962C8B-B14F-4D97-AF65-F5344CB8AC3E}">
        <p14:creationId xmlns:p14="http://schemas.microsoft.com/office/powerpoint/2010/main" val="439785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4412</TotalTime>
  <Words>481</Words>
  <Application>Microsoft Office PowerPoint</Application>
  <PresentationFormat>On-screen Show (4:3)</PresentationFormat>
  <Paragraphs>155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PROPERTY INFO</vt:lpstr>
      <vt:lpstr>PROPERTY DETAILS</vt:lpstr>
      <vt:lpstr>SITE PLAN</vt:lpstr>
      <vt:lpstr>TRANSACTION STRUCTURE</vt:lpstr>
      <vt:lpstr>PowerPoint Presentation</vt:lpstr>
    </vt:vector>
  </TitlesOfParts>
  <Company>Alpha Bank Romania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iuliancalin</dc:creator>
  <cp:lastModifiedBy>Iulian Calin</cp:lastModifiedBy>
  <cp:revision>391</cp:revision>
  <dcterms:created xsi:type="dcterms:W3CDTF">2014-07-02T16:48:58Z</dcterms:created>
  <dcterms:modified xsi:type="dcterms:W3CDTF">2019-01-03T16:17:15Z</dcterms:modified>
</cp:coreProperties>
</file>